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9"/>
  </p:notesMasterIdLst>
  <p:sldIdLst>
    <p:sldId id="256" r:id="rId3"/>
    <p:sldId id="331" r:id="rId4"/>
    <p:sldId id="336" r:id="rId5"/>
    <p:sldId id="334" r:id="rId6"/>
    <p:sldId id="332" r:id="rId7"/>
    <p:sldId id="318" r:id="rId8"/>
    <p:sldId id="322" r:id="rId9"/>
    <p:sldId id="257" r:id="rId10"/>
    <p:sldId id="260" r:id="rId11"/>
    <p:sldId id="261" r:id="rId12"/>
    <p:sldId id="263" r:id="rId13"/>
    <p:sldId id="265" r:id="rId14"/>
    <p:sldId id="268" r:id="rId15"/>
    <p:sldId id="269" r:id="rId16"/>
    <p:sldId id="273" r:id="rId17"/>
    <p:sldId id="275" r:id="rId18"/>
    <p:sldId id="277" r:id="rId19"/>
    <p:sldId id="358" r:id="rId20"/>
    <p:sldId id="375" r:id="rId21"/>
    <p:sldId id="351" r:id="rId22"/>
    <p:sldId id="369" r:id="rId23"/>
    <p:sldId id="327" r:id="rId24"/>
    <p:sldId id="346" r:id="rId25"/>
    <p:sldId id="352" r:id="rId26"/>
    <p:sldId id="380" r:id="rId27"/>
    <p:sldId id="382"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p:scale>
          <a:sx n="75" d="100"/>
          <a:sy n="75" d="100"/>
        </p:scale>
        <p:origin x="1656" y="4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pt-BR" sz="4400" b="0" strike="noStrike" spc="-1">
                <a:latin typeface="Arial"/>
              </a:rPr>
              <a:t>Clique para mover o slide</a:t>
            </a:r>
          </a:p>
        </p:txBody>
      </p:sp>
      <p:sp>
        <p:nvSpPr>
          <p:cNvPr id="77" name="PlaceHolder 2"/>
          <p:cNvSpPr>
            <a:spLocks noGrp="1"/>
          </p:cNvSpPr>
          <p:nvPr>
            <p:ph type="body"/>
          </p:nvPr>
        </p:nvSpPr>
        <p:spPr>
          <a:xfrm>
            <a:off x="756000" y="5078520"/>
            <a:ext cx="6047640" cy="4811040"/>
          </a:xfrm>
          <a:prstGeom prst="rect">
            <a:avLst/>
          </a:prstGeom>
        </p:spPr>
        <p:txBody>
          <a:bodyPr lIns="0" tIns="0" rIns="0" bIns="0">
            <a:noAutofit/>
          </a:bodyPr>
          <a:lstStyle/>
          <a:p>
            <a:r>
              <a:rPr lang="pt-BR" sz="2000" b="0" strike="noStrike" spc="-1">
                <a:latin typeface="Arial"/>
              </a:rPr>
              <a:t>Clique para editar o formato de notas</a:t>
            </a:r>
          </a:p>
        </p:txBody>
      </p:sp>
      <p:sp>
        <p:nvSpPr>
          <p:cNvPr id="78" name="PlaceHolder 3"/>
          <p:cNvSpPr>
            <a:spLocks noGrp="1"/>
          </p:cNvSpPr>
          <p:nvPr>
            <p:ph type="hdr"/>
          </p:nvPr>
        </p:nvSpPr>
        <p:spPr>
          <a:xfrm>
            <a:off x="0" y="0"/>
            <a:ext cx="3280680" cy="534240"/>
          </a:xfrm>
          <a:prstGeom prst="rect">
            <a:avLst/>
          </a:prstGeom>
        </p:spPr>
        <p:txBody>
          <a:bodyPr lIns="0" tIns="0" rIns="0" bIns="0">
            <a:noAutofit/>
          </a:bodyPr>
          <a:lstStyle/>
          <a:p>
            <a:r>
              <a:rPr lang="pt-BR" sz="1400" b="0" strike="noStrike" spc="-1">
                <a:latin typeface="Times New Roman"/>
              </a:rPr>
              <a:t>&lt;cabeçalho&gt;</a:t>
            </a:r>
          </a:p>
        </p:txBody>
      </p:sp>
      <p:sp>
        <p:nvSpPr>
          <p:cNvPr id="79"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pt-BR" sz="1400" b="0" strike="noStrike" spc="-1">
                <a:latin typeface="Times New Roman"/>
              </a:rPr>
              <a:t>&lt;data/hora&gt;</a:t>
            </a:r>
          </a:p>
        </p:txBody>
      </p:sp>
      <p:sp>
        <p:nvSpPr>
          <p:cNvPr id="80" name="PlaceHolder 5"/>
          <p:cNvSpPr>
            <a:spLocks noGrp="1"/>
          </p:cNvSpPr>
          <p:nvPr>
            <p:ph type="ftr"/>
          </p:nvPr>
        </p:nvSpPr>
        <p:spPr>
          <a:xfrm>
            <a:off x="0" y="10157400"/>
            <a:ext cx="3280680" cy="534240"/>
          </a:xfrm>
          <a:prstGeom prst="rect">
            <a:avLst/>
          </a:prstGeom>
        </p:spPr>
        <p:txBody>
          <a:bodyPr lIns="0" tIns="0" rIns="0" bIns="0" anchor="b">
            <a:noAutofit/>
          </a:bodyPr>
          <a:lstStyle/>
          <a:p>
            <a:r>
              <a:rPr lang="pt-BR" sz="1400" b="0" strike="noStrike" spc="-1">
                <a:latin typeface="Times New Roman"/>
              </a:rPr>
              <a:t>&lt;rodapé&gt;</a:t>
            </a:r>
          </a:p>
        </p:txBody>
      </p:sp>
      <p:sp>
        <p:nvSpPr>
          <p:cNvPr id="81"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7B20F2FE-5C36-42DC-A573-8766514C743F}" type="slidenum">
              <a:rPr lang="pt-BR" sz="1400" b="0" strike="noStrike" spc="-1">
                <a:latin typeface="Times New Roman"/>
              </a:rPr>
              <a:t>‹nº›</a:t>
            </a:fld>
            <a:endParaRPr lang="pt-BR" sz="1400" b="0" strike="noStrike" spc="-1">
              <a:latin typeface="Times New Roman"/>
            </a:endParaRPr>
          </a:p>
        </p:txBody>
      </p:sp>
    </p:spTree>
    <p:extLst>
      <p:ext uri="{BB962C8B-B14F-4D97-AF65-F5344CB8AC3E}">
        <p14:creationId xmlns:p14="http://schemas.microsoft.com/office/powerpoint/2010/main" val="3865065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pt-BR"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pt-BR"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pt-BR"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pt-BR"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pt-BR"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pt-BR"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pt-BR"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pt-BR"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pt-BR"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pt-BR"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pt-BR"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pt-BR"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B81EB4A-911D-4BBF-A1E2-D9CC5F7C2DF6}" type="datetimeFigureOut">
              <a:rPr lang="pt-BR" smtClean="0"/>
              <a:t>15/08/2023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E3ABB54-693A-475D-9B98-0399D2029BA7}" type="slidenum">
              <a:rPr lang="pt-BR" smtClean="0"/>
              <a:t>‹nº›</a:t>
            </a:fld>
            <a:endParaRPr lang="pt-BR"/>
          </a:p>
        </p:txBody>
      </p:sp>
    </p:spTree>
    <p:extLst>
      <p:ext uri="{BB962C8B-B14F-4D97-AF65-F5344CB8AC3E}">
        <p14:creationId xmlns:p14="http://schemas.microsoft.com/office/powerpoint/2010/main" val="336634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pt-BR"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440"/>
          </a:xfrm>
          <a:prstGeom prst="rect">
            <a:avLst/>
          </a:prstGeom>
        </p:spPr>
        <p:txBody>
          <a:bodyPr lIns="0" tIns="0" rIns="0" bIns="0" anchor="ctr">
            <a:noAutofit/>
          </a:bodyPr>
          <a:lstStyle/>
          <a:p>
            <a:r>
              <a:rPr lang="pt-BR" sz="1800" b="0" strike="noStrike" spc="-1">
                <a:latin typeface="Arial"/>
              </a:rPr>
              <a:t>Clique para editar o formato do texto do título</a:t>
            </a:r>
          </a:p>
        </p:txBody>
      </p:sp>
      <p:sp>
        <p:nvSpPr>
          <p:cNvPr id="3" name="PlaceHolder 2"/>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18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1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18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18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18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18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18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pt-BR" sz="4400" b="0" strike="noStrike" spc="-1">
                <a:latin typeface="Arial"/>
              </a:rPr>
              <a:t>Clique para editar o formato do texto do título</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32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2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24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20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20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20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20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5.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tjsp.jus.br/Conciliacao/Nucleo/Instituicoes" TargetMode="External"/><Relationship Id="rId2" Type="http://schemas.openxmlformats.org/officeDocument/2006/relationships/hyperlink" Target="https://www.tjsp.jus.br/Conciliacao"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ítulo 1"/>
          <p:cNvSpPr/>
          <p:nvPr/>
        </p:nvSpPr>
        <p:spPr>
          <a:xfrm>
            <a:off x="685800" y="427839"/>
            <a:ext cx="8542090" cy="317144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r>
              <a:rPr lang="pt-BR" sz="2200" b="0" strike="noStrike" spc="-1" dirty="0">
                <a:solidFill>
                  <a:srgbClr val="000000"/>
                </a:solidFill>
                <a:latin typeface="Calibri"/>
                <a:ea typeface="DejaVu Sans"/>
              </a:rPr>
              <a:t>PROF. JULIO                                          GABARITO </a:t>
            </a:r>
          </a:p>
          <a:p>
            <a:pPr algn="r">
              <a:lnSpc>
                <a:spcPct val="100000"/>
              </a:lnSpc>
            </a:pPr>
            <a:r>
              <a:rPr lang="pt-BR" sz="2200" b="0" strike="noStrike" spc="-1" dirty="0">
                <a:solidFill>
                  <a:srgbClr val="000000"/>
                </a:solidFill>
                <a:latin typeface="Calibri"/>
                <a:ea typeface="DejaVu Sans"/>
              </a:rPr>
              <a:t>AULA 1</a:t>
            </a:r>
          </a:p>
          <a:p>
            <a:pPr algn="ctr">
              <a:lnSpc>
                <a:spcPct val="100000"/>
              </a:lnSpc>
            </a:pPr>
            <a:endParaRPr lang="pt-BR" sz="2200" spc="-1" dirty="0">
              <a:solidFill>
                <a:srgbClr val="000000"/>
              </a:solidFill>
              <a:latin typeface="Calibri"/>
              <a:ea typeface="DejaVu Sans"/>
            </a:endParaRPr>
          </a:p>
          <a:p>
            <a:pPr algn="ctr">
              <a:lnSpc>
                <a:spcPct val="100000"/>
              </a:lnSpc>
            </a:pPr>
            <a:endParaRPr lang="pt-BR" sz="2200" b="0" strike="noStrike" spc="-1" dirty="0">
              <a:solidFill>
                <a:srgbClr val="000000"/>
              </a:solidFill>
              <a:latin typeface="Calibri"/>
              <a:ea typeface="DejaVu Sans"/>
            </a:endParaRPr>
          </a:p>
          <a:p>
            <a:pPr algn="ctr">
              <a:lnSpc>
                <a:spcPct val="100000"/>
              </a:lnSpc>
            </a:pPr>
            <a:endParaRPr lang="pt-BR" sz="4400" b="0" strike="noStrike" spc="-1" dirty="0">
              <a:latin typeface="Arial"/>
            </a:endParaRPr>
          </a:p>
        </p:txBody>
      </p:sp>
      <p:sp>
        <p:nvSpPr>
          <p:cNvPr id="83" name="Subtítulo 2"/>
          <p:cNvSpPr/>
          <p:nvPr/>
        </p:nvSpPr>
        <p:spPr>
          <a:xfrm>
            <a:off x="1371600" y="4806892"/>
            <a:ext cx="6399720" cy="192946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algn="ctr">
              <a:lnSpc>
                <a:spcPct val="100000"/>
              </a:lnSpc>
              <a:spcBef>
                <a:spcPts val="641"/>
              </a:spcBef>
              <a:tabLst>
                <a:tab pos="0" algn="l"/>
              </a:tabLst>
            </a:pPr>
            <a:endParaRPr lang="pt-BR" sz="3200" b="0" strike="noStrike" spc="-1" dirty="0">
              <a:solidFill>
                <a:srgbClr val="8B8B8B"/>
              </a:solidFill>
              <a:latin typeface="Calibri"/>
              <a:ea typeface="DejaVu Sans"/>
            </a:endParaRPr>
          </a:p>
          <a:p>
            <a:pPr algn="ctr">
              <a:lnSpc>
                <a:spcPct val="100000"/>
              </a:lnSpc>
              <a:spcBef>
                <a:spcPts val="641"/>
              </a:spcBef>
              <a:tabLst>
                <a:tab pos="0" algn="l"/>
              </a:tabLst>
            </a:pPr>
            <a:r>
              <a:rPr lang="pt-BR" sz="3200" b="0" strike="noStrike" spc="-1" dirty="0">
                <a:solidFill>
                  <a:srgbClr val="8B8B8B"/>
                </a:solidFill>
                <a:latin typeface="Calibri"/>
                <a:ea typeface="DejaVu Sans"/>
              </a:rPr>
              <a:t>DIREITO PROCESSUAL CIVIL II</a:t>
            </a:r>
          </a:p>
          <a:p>
            <a:pPr algn="ctr">
              <a:lnSpc>
                <a:spcPct val="100000"/>
              </a:lnSpc>
              <a:spcBef>
                <a:spcPts val="641"/>
              </a:spcBef>
              <a:tabLst>
                <a:tab pos="0" algn="l"/>
              </a:tabLst>
            </a:pPr>
            <a:endParaRPr lang="pt-BR" sz="3200" b="0" strike="noStrike" spc="-1" dirty="0">
              <a:latin typeface="Arial"/>
            </a:endParaRPr>
          </a:p>
          <a:p>
            <a:pPr algn="ctr">
              <a:lnSpc>
                <a:spcPct val="100000"/>
              </a:lnSpc>
              <a:spcBef>
                <a:spcPts val="641"/>
              </a:spcBef>
              <a:tabLst>
                <a:tab pos="0" algn="l"/>
              </a:tabLst>
            </a:pPr>
            <a:r>
              <a:rPr lang="pt-BR" sz="3200" b="0" strike="noStrike" spc="-1" dirty="0">
                <a:solidFill>
                  <a:srgbClr val="8B8B8B"/>
                </a:solidFill>
                <a:latin typeface="Calibri"/>
                <a:ea typeface="DejaVu Sans"/>
              </a:rPr>
              <a:t>UNICSUL</a:t>
            </a:r>
            <a:endParaRPr lang="pt-BR" sz="3200" b="0" strike="noStrike" spc="-1" dirty="0">
              <a:latin typeface="Arial"/>
            </a:endParaRPr>
          </a:p>
          <a:p>
            <a:pPr algn="ctr">
              <a:lnSpc>
                <a:spcPct val="100000"/>
              </a:lnSpc>
              <a:spcBef>
                <a:spcPts val="641"/>
              </a:spcBef>
              <a:tabLst>
                <a:tab pos="0" algn="l"/>
              </a:tabLst>
            </a:pPr>
            <a:r>
              <a:rPr lang="pt-BR" sz="3200" b="0" strike="noStrike" spc="-1" dirty="0">
                <a:solidFill>
                  <a:srgbClr val="8B8B8B"/>
                </a:solidFill>
                <a:latin typeface="Calibri"/>
                <a:ea typeface="DejaVu Sans"/>
              </a:rPr>
              <a:t>2023-2</a:t>
            </a:r>
            <a:endParaRPr lang="pt-BR" sz="3200" b="0" strike="noStrike" spc="-1" dirty="0">
              <a:latin typeface="Arial"/>
            </a:endParaRPr>
          </a:p>
        </p:txBody>
      </p:sp>
      <p:sp>
        <p:nvSpPr>
          <p:cNvPr id="7" name="CaixaDeTexto 6">
            <a:extLst>
              <a:ext uri="{FF2B5EF4-FFF2-40B4-BE49-F238E27FC236}">
                <a16:creationId xmlns:a16="http://schemas.microsoft.com/office/drawing/2014/main" id="{59EF313F-6CAA-4E83-B21C-73B1A65B1D97}"/>
              </a:ext>
            </a:extLst>
          </p:cNvPr>
          <p:cNvSpPr txBox="1"/>
          <p:nvPr/>
        </p:nvSpPr>
        <p:spPr>
          <a:xfrm>
            <a:off x="508532" y="2952949"/>
            <a:ext cx="7771319" cy="2031325"/>
          </a:xfrm>
          <a:prstGeom prst="rect">
            <a:avLst/>
          </a:prstGeom>
          <a:noFill/>
        </p:spPr>
        <p:txBody>
          <a:bodyPr wrap="square">
            <a:spAutoFit/>
          </a:bodyPr>
          <a:lstStyle/>
          <a:p>
            <a:pPr algn="ctr"/>
            <a:r>
              <a:rPr lang="pt-BR" b="1" dirty="0">
                <a:solidFill>
                  <a:srgbClr val="FF0000"/>
                </a:solidFill>
              </a:rPr>
              <a:t>AUDIÊNCIA DE CONCILIAÇÃO E MEDIAÇÃO</a:t>
            </a:r>
          </a:p>
          <a:p>
            <a:pPr algn="ctr"/>
            <a:r>
              <a:rPr lang="pt-BR" sz="1800" b="1" strike="noStrike" spc="-1" dirty="0">
                <a:solidFill>
                  <a:srgbClr val="000000"/>
                </a:solidFill>
                <a:latin typeface="Calibri"/>
                <a:ea typeface="DejaVu Sans"/>
              </a:rPr>
              <a:t>MÉTODOS ALTERNATIVOS DE RESOLUÇÃO DE CONFLITOS</a:t>
            </a:r>
          </a:p>
          <a:p>
            <a:pPr algn="ctr"/>
            <a:endParaRPr lang="pt-BR" b="1" spc="-1" dirty="0">
              <a:solidFill>
                <a:srgbClr val="000000"/>
              </a:solidFill>
              <a:latin typeface="Calibri"/>
            </a:endParaRPr>
          </a:p>
          <a:p>
            <a:pPr algn="ctr"/>
            <a:r>
              <a:rPr lang="pt-BR" b="1" spc="-1" dirty="0">
                <a:solidFill>
                  <a:srgbClr val="000000"/>
                </a:solidFill>
                <a:latin typeface="Calibri"/>
              </a:rPr>
              <a:t>CONTESTAÇÃO</a:t>
            </a:r>
          </a:p>
          <a:p>
            <a:pPr algn="ctr"/>
            <a:endParaRPr lang="pt-BR" b="1" spc="-1" dirty="0">
              <a:solidFill>
                <a:srgbClr val="000000"/>
              </a:solidFill>
              <a:latin typeface="Calibri"/>
            </a:endParaRPr>
          </a:p>
          <a:p>
            <a:pPr algn="ctr"/>
            <a:endParaRPr lang="pt-BR" b="1" spc="-1" dirty="0">
              <a:solidFill>
                <a:srgbClr val="000000"/>
              </a:solidFill>
              <a:latin typeface="Calibri"/>
            </a:endParaRPr>
          </a:p>
          <a:p>
            <a:pPr algn="ctr"/>
            <a:endParaRPr lang="pt-BR" b="1" dirty="0">
              <a:solidFill>
                <a:srgbClr val="FF0000"/>
              </a:solidFill>
            </a:endParaRPr>
          </a:p>
        </p:txBody>
      </p:sp>
      <p:graphicFrame>
        <p:nvGraphicFramePr>
          <p:cNvPr id="2" name="Tabela 1">
            <a:extLst>
              <a:ext uri="{FF2B5EF4-FFF2-40B4-BE49-F238E27FC236}">
                <a16:creationId xmlns:a16="http://schemas.microsoft.com/office/drawing/2014/main" id="{0CA82FEB-CE0A-996F-B681-C01AA2D8F44A}"/>
              </a:ext>
            </a:extLst>
          </p:cNvPr>
          <p:cNvGraphicFramePr>
            <a:graphicFrameLocks noGrp="1"/>
          </p:cNvGraphicFramePr>
          <p:nvPr>
            <p:extLst>
              <p:ext uri="{D42A27DB-BD31-4B8C-83A1-F6EECF244321}">
                <p14:modId xmlns:p14="http://schemas.microsoft.com/office/powerpoint/2010/main" val="3523575248"/>
              </p:ext>
            </p:extLst>
          </p:nvPr>
        </p:nvGraphicFramePr>
        <p:xfrm>
          <a:off x="7860484" y="1879134"/>
          <a:ext cx="1219200" cy="468946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64032612"/>
                    </a:ext>
                  </a:extLst>
                </a:gridCol>
                <a:gridCol w="609600">
                  <a:extLst>
                    <a:ext uri="{9D8B030D-6E8A-4147-A177-3AD203B41FA5}">
                      <a16:colId xmlns:a16="http://schemas.microsoft.com/office/drawing/2014/main" val="756131660"/>
                    </a:ext>
                  </a:extLst>
                </a:gridCol>
              </a:tblGrid>
              <a:tr h="234473">
                <a:tc>
                  <a:txBody>
                    <a:bodyPr/>
                    <a:lstStyle/>
                    <a:p>
                      <a:pPr algn="ctr" fontAlgn="ctr"/>
                      <a:r>
                        <a:rPr lang="pt-BR" sz="1100" u="none" strike="noStrike" dirty="0">
                          <a:effectLst/>
                        </a:rPr>
                        <a:t>1</a:t>
                      </a:r>
                      <a:endParaRPr lang="pt-BR"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dirty="0">
                          <a:effectLst/>
                        </a:rPr>
                        <a:t>B</a:t>
                      </a:r>
                      <a:endParaRPr lang="pt-BR"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90482963"/>
                  </a:ext>
                </a:extLst>
              </a:tr>
              <a:tr h="234473">
                <a:tc>
                  <a:txBody>
                    <a:bodyPr/>
                    <a:lstStyle/>
                    <a:p>
                      <a:pPr algn="ctr" fontAlgn="ctr"/>
                      <a:r>
                        <a:rPr lang="pt-BR" sz="1100" u="none" strike="noStrike">
                          <a:effectLst/>
                        </a:rPr>
                        <a:t>2</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dirty="0">
                          <a:effectLst/>
                        </a:rPr>
                        <a:t>D</a:t>
                      </a:r>
                      <a:endParaRPr lang="pt-BR"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66360790"/>
                  </a:ext>
                </a:extLst>
              </a:tr>
              <a:tr h="234473">
                <a:tc>
                  <a:txBody>
                    <a:bodyPr/>
                    <a:lstStyle/>
                    <a:p>
                      <a:pPr algn="ctr" fontAlgn="ctr"/>
                      <a:r>
                        <a:rPr lang="pt-BR" sz="1100" u="none" strike="noStrike">
                          <a:effectLst/>
                        </a:rPr>
                        <a:t>3</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E</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54558023"/>
                  </a:ext>
                </a:extLst>
              </a:tr>
              <a:tr h="234473">
                <a:tc>
                  <a:txBody>
                    <a:bodyPr/>
                    <a:lstStyle/>
                    <a:p>
                      <a:pPr algn="ctr" fontAlgn="ctr"/>
                      <a:r>
                        <a:rPr lang="pt-BR" sz="1100" u="none" strike="noStrike">
                          <a:effectLst/>
                        </a:rPr>
                        <a:t>4</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A</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00925433"/>
                  </a:ext>
                </a:extLst>
              </a:tr>
              <a:tr h="234473">
                <a:tc>
                  <a:txBody>
                    <a:bodyPr/>
                    <a:lstStyle/>
                    <a:p>
                      <a:pPr algn="ctr" fontAlgn="ctr"/>
                      <a:r>
                        <a:rPr lang="pt-BR" sz="1100" u="none" strike="noStrike">
                          <a:effectLst/>
                        </a:rPr>
                        <a:t>5</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D</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31481480"/>
                  </a:ext>
                </a:extLst>
              </a:tr>
              <a:tr h="234473">
                <a:tc>
                  <a:txBody>
                    <a:bodyPr/>
                    <a:lstStyle/>
                    <a:p>
                      <a:pPr algn="ctr" fontAlgn="ctr"/>
                      <a:r>
                        <a:rPr lang="pt-BR" sz="1100" u="none" strike="noStrike">
                          <a:effectLst/>
                        </a:rPr>
                        <a:t>6</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C</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99695844"/>
                  </a:ext>
                </a:extLst>
              </a:tr>
              <a:tr h="234473">
                <a:tc>
                  <a:txBody>
                    <a:bodyPr/>
                    <a:lstStyle/>
                    <a:p>
                      <a:pPr algn="ctr" fontAlgn="ctr"/>
                      <a:r>
                        <a:rPr lang="pt-BR" sz="1100" u="none" strike="noStrike">
                          <a:effectLst/>
                        </a:rPr>
                        <a:t>7</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E</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91938813"/>
                  </a:ext>
                </a:extLst>
              </a:tr>
              <a:tr h="234473">
                <a:tc>
                  <a:txBody>
                    <a:bodyPr/>
                    <a:lstStyle/>
                    <a:p>
                      <a:pPr algn="ctr" fontAlgn="ctr"/>
                      <a:r>
                        <a:rPr lang="pt-BR" sz="1100" u="none" strike="noStrike">
                          <a:effectLst/>
                        </a:rPr>
                        <a:t>8</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B</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687763289"/>
                  </a:ext>
                </a:extLst>
              </a:tr>
              <a:tr h="234473">
                <a:tc>
                  <a:txBody>
                    <a:bodyPr/>
                    <a:lstStyle/>
                    <a:p>
                      <a:pPr algn="ctr" fontAlgn="ctr"/>
                      <a:r>
                        <a:rPr lang="pt-BR" sz="1100" u="none" strike="noStrike">
                          <a:effectLst/>
                        </a:rPr>
                        <a:t>9</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D</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9289940"/>
                  </a:ext>
                </a:extLst>
              </a:tr>
              <a:tr h="234473">
                <a:tc>
                  <a:txBody>
                    <a:bodyPr/>
                    <a:lstStyle/>
                    <a:p>
                      <a:pPr algn="ctr" fontAlgn="ctr"/>
                      <a:r>
                        <a:rPr lang="pt-BR" sz="1100" u="none" strike="noStrike">
                          <a:effectLst/>
                        </a:rPr>
                        <a:t>10</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A</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70780445"/>
                  </a:ext>
                </a:extLst>
              </a:tr>
              <a:tr h="234473">
                <a:tc>
                  <a:txBody>
                    <a:bodyPr/>
                    <a:lstStyle/>
                    <a:p>
                      <a:pPr algn="ctr" fontAlgn="ctr"/>
                      <a:r>
                        <a:rPr lang="pt-BR" sz="1100" u="none" strike="noStrike">
                          <a:effectLst/>
                        </a:rPr>
                        <a:t>11</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A</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57397433"/>
                  </a:ext>
                </a:extLst>
              </a:tr>
              <a:tr h="234473">
                <a:tc>
                  <a:txBody>
                    <a:bodyPr/>
                    <a:lstStyle/>
                    <a:p>
                      <a:pPr algn="ctr" fontAlgn="ctr"/>
                      <a:r>
                        <a:rPr lang="pt-BR" sz="1100" u="none" strike="noStrike">
                          <a:effectLst/>
                        </a:rPr>
                        <a:t>12</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B</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888736864"/>
                  </a:ext>
                </a:extLst>
              </a:tr>
              <a:tr h="234473">
                <a:tc>
                  <a:txBody>
                    <a:bodyPr/>
                    <a:lstStyle/>
                    <a:p>
                      <a:pPr algn="ctr" fontAlgn="ctr"/>
                      <a:r>
                        <a:rPr lang="pt-BR" sz="1100" u="none" strike="noStrike">
                          <a:effectLst/>
                        </a:rPr>
                        <a:t>13</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B</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16562834"/>
                  </a:ext>
                </a:extLst>
              </a:tr>
              <a:tr h="234473">
                <a:tc>
                  <a:txBody>
                    <a:bodyPr/>
                    <a:lstStyle/>
                    <a:p>
                      <a:pPr algn="ctr" fontAlgn="ctr"/>
                      <a:r>
                        <a:rPr lang="pt-BR" sz="1100" u="none" strike="noStrike">
                          <a:effectLst/>
                        </a:rPr>
                        <a:t>14</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C</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96619340"/>
                  </a:ext>
                </a:extLst>
              </a:tr>
              <a:tr h="234473">
                <a:tc>
                  <a:txBody>
                    <a:bodyPr/>
                    <a:lstStyle/>
                    <a:p>
                      <a:pPr algn="ctr" fontAlgn="ctr"/>
                      <a:r>
                        <a:rPr lang="pt-BR" sz="1100" u="none" strike="noStrike">
                          <a:effectLst/>
                        </a:rPr>
                        <a:t>15</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E</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075830813"/>
                  </a:ext>
                </a:extLst>
              </a:tr>
              <a:tr h="234473">
                <a:tc>
                  <a:txBody>
                    <a:bodyPr/>
                    <a:lstStyle/>
                    <a:p>
                      <a:pPr algn="ctr" fontAlgn="ctr"/>
                      <a:r>
                        <a:rPr lang="pt-BR" sz="1100" u="none" strike="noStrike">
                          <a:effectLst/>
                        </a:rPr>
                        <a:t>16</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E</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66359335"/>
                  </a:ext>
                </a:extLst>
              </a:tr>
              <a:tr h="234473">
                <a:tc>
                  <a:txBody>
                    <a:bodyPr/>
                    <a:lstStyle/>
                    <a:p>
                      <a:pPr algn="ctr" fontAlgn="ctr"/>
                      <a:r>
                        <a:rPr lang="pt-BR" sz="1100" u="none" strike="noStrike">
                          <a:effectLst/>
                        </a:rPr>
                        <a:t>17</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B</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20850011"/>
                  </a:ext>
                </a:extLst>
              </a:tr>
              <a:tr h="234473">
                <a:tc>
                  <a:txBody>
                    <a:bodyPr/>
                    <a:lstStyle/>
                    <a:p>
                      <a:pPr algn="ctr" fontAlgn="ctr"/>
                      <a:r>
                        <a:rPr lang="pt-BR" sz="1100" u="none" strike="noStrike">
                          <a:effectLst/>
                        </a:rPr>
                        <a:t>18</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D</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654128567"/>
                  </a:ext>
                </a:extLst>
              </a:tr>
              <a:tr h="234473">
                <a:tc>
                  <a:txBody>
                    <a:bodyPr/>
                    <a:lstStyle/>
                    <a:p>
                      <a:pPr algn="ctr" fontAlgn="ctr"/>
                      <a:r>
                        <a:rPr lang="pt-BR" sz="1100" u="none" strike="noStrike">
                          <a:effectLst/>
                        </a:rPr>
                        <a:t>19</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a:effectLst/>
                        </a:rPr>
                        <a:t>E</a:t>
                      </a:r>
                      <a:endParaRPr lang="pt-BR"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26130487"/>
                  </a:ext>
                </a:extLst>
              </a:tr>
              <a:tr h="234473">
                <a:tc>
                  <a:txBody>
                    <a:bodyPr/>
                    <a:lstStyle/>
                    <a:p>
                      <a:pPr algn="ctr" fontAlgn="ctr"/>
                      <a:r>
                        <a:rPr lang="pt-BR" sz="1100" u="none" strike="noStrike">
                          <a:effectLst/>
                        </a:rPr>
                        <a:t>20</a:t>
                      </a:r>
                      <a:endParaRPr lang="pt-BR"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t-BR" sz="1100" u="none" strike="noStrike" dirty="0">
                          <a:effectLst/>
                        </a:rPr>
                        <a:t>C</a:t>
                      </a:r>
                      <a:endParaRPr lang="pt-BR"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8652255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75501"/>
            <a:ext cx="9144000" cy="6782500"/>
          </a:xfrm>
        </p:spPr>
        <p:txBody>
          <a:bodyPr>
            <a:normAutofit fontScale="70000" lnSpcReduction="20000"/>
          </a:bodyPr>
          <a:lstStyle/>
          <a:p>
            <a:pPr marL="0" indent="0" algn="ctr">
              <a:buNone/>
              <a:tabLst>
                <a:tab pos="4929188" algn="l"/>
              </a:tabLst>
            </a:pPr>
            <a:r>
              <a:rPr lang="pt-BR" dirty="0">
                <a:highlight>
                  <a:srgbClr val="FFFF00"/>
                </a:highlight>
              </a:rPr>
              <a:t>DIVISÃO DA CONTESTAÇÃO</a:t>
            </a:r>
          </a:p>
          <a:p>
            <a:pPr marL="0" indent="0" algn="just">
              <a:buNone/>
            </a:pPr>
            <a:r>
              <a:rPr lang="pt-BR" dirty="0"/>
              <a:t>	*</a:t>
            </a:r>
            <a:r>
              <a:rPr lang="pt-BR" u="sng" dirty="0">
                <a:highlight>
                  <a:srgbClr val="00FFFF"/>
                </a:highlight>
              </a:rPr>
              <a:t>PRELIMINARES</a:t>
            </a:r>
            <a:r>
              <a:rPr lang="pt-BR" dirty="0"/>
              <a:t>: (</a:t>
            </a:r>
            <a:r>
              <a:rPr lang="pt-BR" b="1" u="sng" dirty="0"/>
              <a:t>QUESTÕES PROCESSUAIS</a:t>
            </a:r>
            <a:r>
              <a:rPr lang="pt-BR" b="1" dirty="0"/>
              <a:t> </a:t>
            </a:r>
            <a:r>
              <a:rPr lang="pt-BR" b="1" dirty="0">
                <a:highlight>
                  <a:srgbClr val="FF0000"/>
                </a:highlight>
              </a:rPr>
              <a:t>CPC</a:t>
            </a:r>
            <a:r>
              <a:rPr lang="pt-BR" b="1" dirty="0"/>
              <a:t>- </a:t>
            </a:r>
            <a:r>
              <a:rPr lang="pt-BR" sz="2200" dirty="0"/>
              <a:t>Art. 337. Incumbe ao réu, </a:t>
            </a:r>
            <a:r>
              <a:rPr lang="pt-BR" sz="2200" b="1" u="sng" dirty="0"/>
              <a:t>antes de discutir o mérito</a:t>
            </a:r>
            <a:r>
              <a:rPr lang="pt-BR" sz="2200" dirty="0"/>
              <a:t>, alegar</a:t>
            </a:r>
            <a:r>
              <a:rPr lang="pt-BR" sz="1400" dirty="0"/>
              <a:t>: I - inexistência ou nulidade da citação; II - incompetência absoluta e relativa; III - incorreção do valor da causa; IV - inépcia da petição inicial; V - perempção; VI - litispendência; VII - coisa julgada; VIII - conexão; IX - incapacidade da parte, defeito de representação ou falta de autorização; X - convenção de arbitragem; XI - ausência de legitimidade ou de interesse processual; XII - falta de caução ou de outra prestação que a lei exige como preliminar; XIII - indevida concessão do benefício de gratuidade de justiça</a:t>
            </a:r>
            <a:r>
              <a:rPr lang="pt-BR" sz="2200" dirty="0"/>
              <a:t>.)</a:t>
            </a:r>
          </a:p>
          <a:p>
            <a:pPr marL="0" indent="0" algn="just">
              <a:buNone/>
            </a:pPr>
            <a:r>
              <a:rPr lang="pt-BR" dirty="0"/>
              <a:t>	*</a:t>
            </a:r>
            <a:r>
              <a:rPr lang="pt-BR" sz="2200" dirty="0"/>
              <a:t>Preliminares </a:t>
            </a:r>
            <a:r>
              <a:rPr lang="pt-BR" sz="2200" b="1" dirty="0">
                <a:highlight>
                  <a:srgbClr val="00FF00"/>
                </a:highlight>
              </a:rPr>
              <a:t>DILATÓRIAS</a:t>
            </a:r>
            <a:r>
              <a:rPr lang="pt-BR" sz="2200" dirty="0">
                <a:highlight>
                  <a:srgbClr val="00FF00"/>
                </a:highlight>
              </a:rPr>
              <a:t> (levam a </a:t>
            </a:r>
            <a:r>
              <a:rPr lang="pt-BR" sz="2200" b="1" u="sng" dirty="0">
                <a:highlight>
                  <a:srgbClr val="00FF00"/>
                </a:highlight>
              </a:rPr>
              <a:t>dilatação</a:t>
            </a:r>
            <a:r>
              <a:rPr lang="pt-BR" sz="2200" dirty="0">
                <a:highlight>
                  <a:srgbClr val="00FF00"/>
                </a:highlight>
              </a:rPr>
              <a:t> do processo)</a:t>
            </a:r>
          </a:p>
          <a:p>
            <a:pPr marL="0" indent="0" algn="just">
              <a:buNone/>
            </a:pPr>
            <a:r>
              <a:rPr lang="pt-BR" dirty="0"/>
              <a:t>	*</a:t>
            </a:r>
            <a:r>
              <a:rPr lang="pt-BR" sz="2200" dirty="0"/>
              <a:t>Preliminares </a:t>
            </a:r>
            <a:r>
              <a:rPr lang="pt-BR" sz="2200" b="1" dirty="0">
                <a:highlight>
                  <a:srgbClr val="00FF00"/>
                </a:highlight>
              </a:rPr>
              <a:t>PEREMPTÓRIAS</a:t>
            </a:r>
            <a:r>
              <a:rPr lang="pt-BR" sz="2200" dirty="0">
                <a:highlight>
                  <a:srgbClr val="00FF00"/>
                </a:highlight>
              </a:rPr>
              <a:t> (levam a </a:t>
            </a:r>
            <a:r>
              <a:rPr lang="pt-BR" sz="2200" b="1" u="sng" dirty="0">
                <a:highlight>
                  <a:srgbClr val="00FF00"/>
                </a:highlight>
              </a:rPr>
              <a:t>extinção</a:t>
            </a:r>
            <a:r>
              <a:rPr lang="pt-BR" sz="2200" dirty="0">
                <a:highlight>
                  <a:srgbClr val="00FF00"/>
                </a:highlight>
              </a:rPr>
              <a:t> do processo)</a:t>
            </a:r>
          </a:p>
          <a:p>
            <a:pPr marL="0" indent="0" algn="just">
              <a:buNone/>
            </a:pPr>
            <a:endParaRPr lang="pt-BR" dirty="0"/>
          </a:p>
          <a:p>
            <a:pPr marL="0" indent="0">
              <a:buNone/>
            </a:pPr>
            <a:r>
              <a:rPr lang="pt-BR" dirty="0"/>
              <a:t>	*</a:t>
            </a:r>
            <a:r>
              <a:rPr lang="pt-BR" u="sng" dirty="0">
                <a:highlight>
                  <a:srgbClr val="00FFFF"/>
                </a:highlight>
              </a:rPr>
              <a:t>PREJUDICAIS DE MÉRITO</a:t>
            </a:r>
            <a:r>
              <a:rPr lang="pt-BR" u="sng" dirty="0"/>
              <a:t>: (</a:t>
            </a:r>
            <a:r>
              <a:rPr lang="pt-BR" u="sng" dirty="0">
                <a:highlight>
                  <a:srgbClr val="FF0000"/>
                </a:highlight>
              </a:rPr>
              <a:t>CÓDIGO CIVIL</a:t>
            </a:r>
            <a:r>
              <a:rPr lang="pt-BR" u="sng" dirty="0"/>
              <a:t>)</a:t>
            </a:r>
            <a:endParaRPr lang="pt-BR" dirty="0"/>
          </a:p>
          <a:p>
            <a:pPr marL="0" indent="0">
              <a:buNone/>
            </a:pPr>
            <a:r>
              <a:rPr lang="pt-BR" dirty="0"/>
              <a:t>	prescrição e decadência (NÃO É PROCESSUAL, é direito civil)</a:t>
            </a:r>
          </a:p>
          <a:p>
            <a:pPr marL="0" indent="0">
              <a:buNone/>
            </a:pPr>
            <a:r>
              <a:rPr lang="pt-BR" dirty="0"/>
              <a:t>	</a:t>
            </a:r>
          </a:p>
          <a:p>
            <a:pPr marL="0" indent="0">
              <a:buNone/>
            </a:pPr>
            <a:r>
              <a:rPr lang="pt-BR" dirty="0"/>
              <a:t>	*</a:t>
            </a:r>
            <a:r>
              <a:rPr lang="pt-BR" u="sng" dirty="0">
                <a:highlight>
                  <a:srgbClr val="00FFFF"/>
                </a:highlight>
              </a:rPr>
              <a:t>MÉRITO</a:t>
            </a:r>
            <a:r>
              <a:rPr lang="pt-BR" sz="3500" u="sng" dirty="0">
                <a:latin typeface="Aparajita" panose="02020603050405020304" pitchFamily="18" charset="0"/>
                <a:cs typeface="Aparajita" panose="02020603050405020304" pitchFamily="18" charset="0"/>
              </a:rPr>
              <a:t>:</a:t>
            </a:r>
            <a:r>
              <a:rPr lang="pt-BR" sz="3500" dirty="0">
                <a:latin typeface="Aparajita" panose="02020603050405020304" pitchFamily="18" charset="0"/>
                <a:cs typeface="Aparajita" panose="02020603050405020304" pitchFamily="18" charset="0"/>
              </a:rPr>
              <a:t> </a:t>
            </a:r>
            <a:r>
              <a:rPr lang="pt-BR" u="sng" dirty="0"/>
              <a:t>(</a:t>
            </a:r>
            <a:r>
              <a:rPr lang="pt-BR" u="sng" dirty="0">
                <a:highlight>
                  <a:srgbClr val="FF0000"/>
                </a:highlight>
              </a:rPr>
              <a:t>CÓDIGO CIVIL</a:t>
            </a:r>
            <a:r>
              <a:rPr lang="pt-BR" u="sng" dirty="0"/>
              <a:t>)</a:t>
            </a:r>
            <a:r>
              <a:rPr lang="pt-BR" dirty="0"/>
              <a:t> FATOS (direta e indireta)</a:t>
            </a:r>
          </a:p>
          <a:p>
            <a:pPr marL="0" indent="0" algn="ctr">
              <a:buNone/>
            </a:pPr>
            <a:r>
              <a:rPr lang="pt-BR" b="1" u="sng" dirty="0">
                <a:highlight>
                  <a:srgbClr val="00FF00"/>
                </a:highlight>
              </a:rPr>
              <a:t>*ATENTE: JULGAMENTO COM E SEM MÉRITO</a:t>
            </a:r>
            <a:r>
              <a:rPr lang="pt-BR" u="sng" dirty="0">
                <a:highlight>
                  <a:srgbClr val="00FF00"/>
                </a:highlight>
              </a:rPr>
              <a:t>!</a:t>
            </a:r>
          </a:p>
          <a:p>
            <a:pPr marL="0" indent="0" algn="ctr">
              <a:buNone/>
            </a:pPr>
            <a:r>
              <a:rPr lang="pt-BR" b="1" dirty="0"/>
              <a:t>PRAZO</a:t>
            </a:r>
            <a:r>
              <a:rPr lang="pt-BR" dirty="0"/>
              <a:t> PARA APRESENTAR CONTESTAÇÃO</a:t>
            </a:r>
          </a:p>
          <a:p>
            <a:pPr marL="0" indent="0" algn="just">
              <a:buNone/>
            </a:pPr>
            <a:r>
              <a:rPr lang="pt-BR" dirty="0"/>
              <a:t>	Art. 335. O réu poderá oferecer contestação, </a:t>
            </a:r>
            <a:r>
              <a:rPr lang="pt-BR" b="1" u="sng" dirty="0"/>
              <a:t>por petição</a:t>
            </a:r>
            <a:r>
              <a:rPr lang="pt-BR" dirty="0"/>
              <a:t>, no prazo de </a:t>
            </a:r>
            <a:r>
              <a:rPr lang="pt-BR" b="1" u="sng" dirty="0"/>
              <a:t>15 dias</a:t>
            </a:r>
            <a:r>
              <a:rPr lang="pt-BR" dirty="0"/>
              <a:t>, cujo </a:t>
            </a:r>
            <a:r>
              <a:rPr lang="pt-BR" b="1" u="sng" dirty="0"/>
              <a:t>termo inicial </a:t>
            </a:r>
            <a:r>
              <a:rPr lang="pt-BR" dirty="0"/>
              <a:t>será a data:</a:t>
            </a:r>
          </a:p>
          <a:p>
            <a:pPr marL="0" indent="0" algn="just">
              <a:buNone/>
            </a:pPr>
            <a:r>
              <a:rPr lang="pt-BR" dirty="0"/>
              <a:t>	I - da audiência de conciliação...</a:t>
            </a:r>
          </a:p>
          <a:p>
            <a:pPr marL="0" indent="0" algn="just">
              <a:buNone/>
            </a:pPr>
            <a:r>
              <a:rPr lang="pt-BR" dirty="0"/>
              <a:t>	II - do protocolo do pedido de cancelamento da audiência de conciliação ou de mediação...;</a:t>
            </a:r>
          </a:p>
          <a:p>
            <a:pPr marL="0" indent="0" algn="just">
              <a:buNone/>
            </a:pPr>
            <a:r>
              <a:rPr lang="pt-BR" dirty="0"/>
              <a:t>	III - prevista no art. 231 (ex.: a data de </a:t>
            </a:r>
            <a:r>
              <a:rPr lang="pt-BR" b="1" u="sng" dirty="0"/>
              <a:t>juntada</a:t>
            </a:r>
            <a:r>
              <a:rPr lang="pt-BR" dirty="0"/>
              <a:t> aos autos do </a:t>
            </a:r>
            <a:r>
              <a:rPr lang="pt-BR" b="1" u="sng" dirty="0"/>
              <a:t>mandado cumprido</a:t>
            </a:r>
            <a:r>
              <a:rPr lang="pt-BR" dirty="0"/>
              <a:t>, quando a citação ou a intimação for por oficial de justiça; quando houver </a:t>
            </a:r>
            <a:r>
              <a:rPr lang="pt-BR" b="1" u="sng" dirty="0"/>
              <a:t>mais de um réu</a:t>
            </a:r>
            <a:r>
              <a:rPr lang="pt-BR" dirty="0"/>
              <a:t>, o dia do começo do prazo para contestar </a:t>
            </a:r>
            <a:r>
              <a:rPr lang="pt-BR" u="sng" dirty="0"/>
              <a:t>corresponderá à </a:t>
            </a:r>
            <a:r>
              <a:rPr lang="pt-BR" b="1" u="sng" dirty="0"/>
              <a:t>última das datas</a:t>
            </a:r>
            <a:r>
              <a:rPr lang="pt-BR" dirty="0"/>
              <a:t>).</a:t>
            </a:r>
          </a:p>
        </p:txBody>
      </p:sp>
    </p:spTree>
    <p:extLst>
      <p:ext uri="{BB962C8B-B14F-4D97-AF65-F5344CB8AC3E}">
        <p14:creationId xmlns:p14="http://schemas.microsoft.com/office/powerpoint/2010/main" val="415604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0"/>
            <a:ext cx="9144000" cy="6858000"/>
          </a:xfrm>
        </p:spPr>
        <p:txBody>
          <a:bodyPr>
            <a:normAutofit fontScale="70000" lnSpcReduction="20000"/>
          </a:bodyPr>
          <a:lstStyle/>
          <a:p>
            <a:pPr marL="0" indent="0">
              <a:buNone/>
            </a:pPr>
            <a:r>
              <a:rPr lang="pt-BR" dirty="0">
                <a:highlight>
                  <a:srgbClr val="00FFFF"/>
                </a:highlight>
              </a:rPr>
              <a:t>PRELIMINARES – QUESTÕES PROCESSUAIS</a:t>
            </a:r>
          </a:p>
          <a:p>
            <a:pPr marL="0" indent="0">
              <a:buNone/>
            </a:pPr>
            <a:r>
              <a:rPr lang="pt-BR" dirty="0"/>
              <a:t>INEXISTÊNCIA OU NULIDADE DE </a:t>
            </a:r>
            <a:r>
              <a:rPr lang="pt-BR" dirty="0">
                <a:solidFill>
                  <a:srgbClr val="FF0000"/>
                </a:solidFill>
              </a:rPr>
              <a:t>CITAÇÃO</a:t>
            </a:r>
            <a:r>
              <a:rPr lang="pt-BR" dirty="0"/>
              <a:t>: [</a:t>
            </a:r>
            <a:r>
              <a:rPr lang="pt-BR" b="1" u="sng" dirty="0">
                <a:solidFill>
                  <a:srgbClr val="FF0000"/>
                </a:solidFill>
                <a:highlight>
                  <a:srgbClr val="FFFF00"/>
                </a:highlight>
              </a:rPr>
              <a:t>DILATÓRIAS</a:t>
            </a:r>
            <a:r>
              <a:rPr lang="pt-BR" dirty="0"/>
              <a:t>]</a:t>
            </a:r>
          </a:p>
          <a:p>
            <a:pPr marL="0" indent="0" algn="just">
              <a:buNone/>
            </a:pPr>
            <a:r>
              <a:rPr lang="pt-BR" dirty="0"/>
              <a:t>	</a:t>
            </a:r>
            <a:r>
              <a:rPr lang="pt-BR" dirty="0">
                <a:highlight>
                  <a:srgbClr val="FFFF00"/>
                </a:highlight>
              </a:rPr>
              <a:t>SAÍDA</a:t>
            </a:r>
            <a:r>
              <a:rPr lang="pt-BR" dirty="0"/>
              <a:t>: pede-se que a contestação seja </a:t>
            </a:r>
            <a:r>
              <a:rPr lang="pt-BR" b="1" u="sng" dirty="0"/>
              <a:t>recebida tempestivamente!</a:t>
            </a:r>
            <a:endParaRPr lang="pt-BR" dirty="0"/>
          </a:p>
          <a:p>
            <a:pPr marL="0" indent="0" algn="just">
              <a:buNone/>
            </a:pPr>
            <a:r>
              <a:rPr lang="pt-BR" sz="2000" b="0" i="0" dirty="0">
                <a:solidFill>
                  <a:srgbClr val="000000"/>
                </a:solidFill>
                <a:effectLst/>
                <a:latin typeface="Arial Narrow" panose="020B0606020202030204" pitchFamily="34" charset="0"/>
              </a:rPr>
              <a:t>	Art. 238. </a:t>
            </a:r>
            <a:r>
              <a:rPr lang="pt-BR" sz="2000" b="1" i="0" u="sng" dirty="0">
                <a:solidFill>
                  <a:srgbClr val="000000"/>
                </a:solidFill>
                <a:effectLst/>
                <a:latin typeface="Arial Narrow" panose="020B0606020202030204" pitchFamily="34" charset="0"/>
              </a:rPr>
              <a:t>Citação</a:t>
            </a:r>
            <a:r>
              <a:rPr lang="pt-BR" sz="2000" b="0" i="0" dirty="0">
                <a:solidFill>
                  <a:srgbClr val="000000"/>
                </a:solidFill>
                <a:effectLst/>
                <a:latin typeface="Arial Narrow" panose="020B0606020202030204" pitchFamily="34" charset="0"/>
              </a:rPr>
              <a:t> é o ato pelo qual são convocados o réu, o executado ou o interessado para integrar a relação processual.</a:t>
            </a:r>
          </a:p>
          <a:p>
            <a:pPr marL="0" indent="0" algn="just">
              <a:buNone/>
            </a:pPr>
            <a:r>
              <a:rPr lang="pt-BR" sz="2000" dirty="0">
                <a:solidFill>
                  <a:srgbClr val="000000"/>
                </a:solidFill>
                <a:latin typeface="Arial Narrow" panose="020B0606020202030204" pitchFamily="34" charset="0"/>
              </a:rPr>
              <a:t>	Art. 239. Para a validade do processo </a:t>
            </a:r>
            <a:r>
              <a:rPr lang="pt-BR" sz="2000" b="1" u="sng" dirty="0">
                <a:solidFill>
                  <a:srgbClr val="000000"/>
                </a:solidFill>
                <a:latin typeface="Arial Narrow" panose="020B0606020202030204" pitchFamily="34" charset="0"/>
              </a:rPr>
              <a:t>é indispensável a citação</a:t>
            </a:r>
            <a:r>
              <a:rPr lang="pt-BR" sz="2000" dirty="0">
                <a:solidFill>
                  <a:srgbClr val="000000"/>
                </a:solidFill>
                <a:latin typeface="Arial Narrow" panose="020B0606020202030204" pitchFamily="34" charset="0"/>
              </a:rPr>
              <a:t> do réu...</a:t>
            </a:r>
          </a:p>
          <a:p>
            <a:pPr marL="0" indent="0" algn="just">
              <a:buNone/>
            </a:pPr>
            <a:r>
              <a:rPr lang="pt-BR" sz="2000" dirty="0">
                <a:solidFill>
                  <a:srgbClr val="000000"/>
                </a:solidFill>
                <a:latin typeface="Arial Narrow" panose="020B0606020202030204" pitchFamily="34" charset="0"/>
              </a:rPr>
              <a:t>	§ 1º O </a:t>
            </a:r>
            <a:r>
              <a:rPr lang="pt-BR" sz="2000" b="1" u="sng" dirty="0">
                <a:solidFill>
                  <a:srgbClr val="000000"/>
                </a:solidFill>
                <a:highlight>
                  <a:srgbClr val="FFFF00"/>
                </a:highlight>
                <a:latin typeface="Arial Narrow" panose="020B0606020202030204" pitchFamily="34" charset="0"/>
              </a:rPr>
              <a:t>COMPARECIMENTO ESPONTÂNEO</a:t>
            </a:r>
            <a:r>
              <a:rPr lang="pt-BR" sz="2000" dirty="0">
                <a:solidFill>
                  <a:srgbClr val="000000"/>
                </a:solidFill>
                <a:latin typeface="Arial Narrow" panose="020B0606020202030204" pitchFamily="34" charset="0"/>
              </a:rPr>
              <a:t> do réu ou do executado supre a falta ou a nulidade da citação, fluindo a partir desta data o prazo para apresentação de contestação...</a:t>
            </a:r>
          </a:p>
          <a:p>
            <a:pPr marL="0" indent="0" algn="just">
              <a:buNone/>
            </a:pPr>
            <a:r>
              <a:rPr lang="pt-BR" dirty="0">
                <a:solidFill>
                  <a:srgbClr val="FF0000"/>
                </a:solidFill>
              </a:rPr>
              <a:t>INCOMPETÊNCIA ABSOLUTA</a:t>
            </a:r>
            <a:r>
              <a:rPr lang="pt-BR" dirty="0"/>
              <a:t>: [</a:t>
            </a:r>
            <a:r>
              <a:rPr lang="pt-BR" dirty="0">
                <a:highlight>
                  <a:srgbClr val="FFFF00"/>
                </a:highlight>
              </a:rPr>
              <a:t>DILATÓRIA – “...”</a:t>
            </a:r>
            <a:r>
              <a:rPr lang="pt-BR" dirty="0"/>
              <a:t>]</a:t>
            </a:r>
            <a:endParaRPr lang="pt-BR" sz="1000" dirty="0"/>
          </a:p>
          <a:p>
            <a:pPr marL="0" indent="0" algn="just">
              <a:buNone/>
            </a:pPr>
            <a:r>
              <a:rPr lang="pt-BR" dirty="0"/>
              <a:t>	A incompetência absoluta pode ser arguida </a:t>
            </a:r>
            <a:r>
              <a:rPr lang="pt-BR" b="1" u="sng" dirty="0"/>
              <a:t>de ofício</a:t>
            </a:r>
            <a:r>
              <a:rPr lang="pt-BR" dirty="0"/>
              <a:t> e </a:t>
            </a:r>
            <a:r>
              <a:rPr lang="pt-BR" b="1" u="sng" dirty="0"/>
              <a:t>pela parte</a:t>
            </a:r>
            <a:r>
              <a:rPr lang="pt-BR" dirty="0"/>
              <a:t> em </a:t>
            </a:r>
            <a:r>
              <a:rPr lang="pt-BR" b="1" dirty="0">
                <a:highlight>
                  <a:srgbClr val="FFFF00"/>
                </a:highlight>
              </a:rPr>
              <a:t>qualquer tempo</a:t>
            </a:r>
            <a:r>
              <a:rPr lang="pt-BR" dirty="0"/>
              <a:t>, </a:t>
            </a:r>
            <a:r>
              <a:rPr lang="pt-BR" b="1" u="sng" dirty="0"/>
              <a:t>grau</a:t>
            </a:r>
            <a:r>
              <a:rPr lang="pt-BR" dirty="0"/>
              <a:t> de jurisdição e sob qualquer forma. </a:t>
            </a:r>
          </a:p>
          <a:p>
            <a:pPr marL="0" indent="0" algn="just">
              <a:buNone/>
            </a:pPr>
            <a:r>
              <a:rPr lang="pt-BR" dirty="0"/>
              <a:t>	</a:t>
            </a:r>
            <a:r>
              <a:rPr lang="pt-BR" u="sng" dirty="0"/>
              <a:t>Deve-se apontar o foro ou juízo competente</a:t>
            </a:r>
            <a:r>
              <a:rPr lang="pt-BR" dirty="0"/>
              <a:t>, requerendo sua remessa ou extinção do feito.</a:t>
            </a:r>
          </a:p>
          <a:p>
            <a:pPr marL="0" indent="0" algn="just">
              <a:buNone/>
            </a:pPr>
            <a:r>
              <a:rPr lang="pt-BR" sz="1800" b="0" i="0" dirty="0">
                <a:solidFill>
                  <a:srgbClr val="000000"/>
                </a:solidFill>
                <a:effectLst/>
                <a:latin typeface="Arial" panose="020B0604020202020204" pitchFamily="34" charset="0"/>
              </a:rPr>
              <a:t>	</a:t>
            </a:r>
            <a:r>
              <a:rPr lang="pt-BR" sz="1800" b="0" i="0" dirty="0">
                <a:solidFill>
                  <a:srgbClr val="000000"/>
                </a:solidFill>
                <a:effectLst/>
                <a:highlight>
                  <a:srgbClr val="FFFF00"/>
                </a:highlight>
                <a:latin typeface="Arial" panose="020B0604020202020204" pitchFamily="34" charset="0"/>
              </a:rPr>
              <a:t>Art. 64. </a:t>
            </a:r>
            <a:r>
              <a:rPr lang="pt-BR" sz="1800" b="0" i="0" dirty="0">
                <a:solidFill>
                  <a:srgbClr val="FF0000"/>
                </a:solidFill>
                <a:effectLst/>
                <a:latin typeface="Arial" panose="020B0604020202020204" pitchFamily="34" charset="0"/>
              </a:rPr>
              <a:t>A incompetência, </a:t>
            </a:r>
            <a:r>
              <a:rPr lang="pt-BR" sz="1800" b="1" i="0" u="sng" dirty="0">
                <a:solidFill>
                  <a:srgbClr val="FF0000"/>
                </a:solidFill>
                <a:effectLst/>
                <a:latin typeface="Arial" panose="020B0604020202020204" pitchFamily="34" charset="0"/>
              </a:rPr>
              <a:t>absoluta</a:t>
            </a:r>
            <a:r>
              <a:rPr lang="pt-BR" sz="1800" b="0" i="0" dirty="0">
                <a:solidFill>
                  <a:srgbClr val="FF0000"/>
                </a:solidFill>
                <a:effectLst/>
                <a:latin typeface="Arial" panose="020B0604020202020204" pitchFamily="34" charset="0"/>
              </a:rPr>
              <a:t> ou relativa</a:t>
            </a:r>
            <a:r>
              <a:rPr lang="pt-BR" sz="1800" b="0" i="0" dirty="0">
                <a:solidFill>
                  <a:srgbClr val="000000"/>
                </a:solidFill>
                <a:effectLst/>
                <a:latin typeface="Arial" panose="020B0604020202020204" pitchFamily="34" charset="0"/>
              </a:rPr>
              <a:t>, </a:t>
            </a:r>
            <a:r>
              <a:rPr lang="pt-BR" sz="1800" b="0" i="0" u="sng" dirty="0">
                <a:solidFill>
                  <a:srgbClr val="000000"/>
                </a:solidFill>
                <a:effectLst/>
                <a:latin typeface="Arial" panose="020B0604020202020204" pitchFamily="34" charset="0"/>
              </a:rPr>
              <a:t>será alegada como questão preliminar de contestação</a:t>
            </a:r>
            <a:r>
              <a:rPr lang="pt-BR" sz="1800" b="0" i="0" dirty="0">
                <a:solidFill>
                  <a:srgbClr val="000000"/>
                </a:solidFill>
                <a:effectLst/>
                <a:latin typeface="Arial" panose="020B0604020202020204" pitchFamily="34" charset="0"/>
              </a:rPr>
              <a:t>.</a:t>
            </a:r>
            <a:endParaRPr lang="pt-BR" b="0" i="0" dirty="0">
              <a:solidFill>
                <a:srgbClr val="000000"/>
              </a:solidFill>
              <a:effectLst/>
              <a:latin typeface="Arial" panose="020B0604020202020204" pitchFamily="34" charset="0"/>
            </a:endParaRPr>
          </a:p>
          <a:p>
            <a:pPr marL="0" indent="0" algn="just">
              <a:buNone/>
            </a:pPr>
            <a:r>
              <a:rPr lang="pt-BR" sz="1800" b="0" i="0" dirty="0">
                <a:solidFill>
                  <a:srgbClr val="000000"/>
                </a:solidFill>
                <a:effectLst/>
                <a:latin typeface="Arial" panose="020B0604020202020204" pitchFamily="34" charset="0"/>
              </a:rPr>
              <a:t>	</a:t>
            </a:r>
            <a:r>
              <a:rPr lang="pt-BR" sz="1800" b="1" i="0" dirty="0">
                <a:solidFill>
                  <a:srgbClr val="000000"/>
                </a:solidFill>
                <a:effectLst/>
                <a:latin typeface="Arial" panose="020B0604020202020204" pitchFamily="34" charset="0"/>
              </a:rPr>
              <a:t>§ 1º A incompetência absoluta pode ser alegada em qualquer tempo e grau de jurisdição e deve ser declarada de ofício</a:t>
            </a:r>
            <a:r>
              <a:rPr lang="pt-BR" sz="1800" b="0" i="0" dirty="0">
                <a:solidFill>
                  <a:srgbClr val="000000"/>
                </a:solidFill>
                <a:effectLst/>
                <a:latin typeface="Arial" panose="020B0604020202020204" pitchFamily="34" charset="0"/>
              </a:rPr>
              <a:t>.</a:t>
            </a:r>
          </a:p>
          <a:p>
            <a:pPr marL="0" indent="0" algn="just">
              <a:buNone/>
            </a:pPr>
            <a:r>
              <a:rPr lang="pt-BR" sz="1800" b="0" i="0" dirty="0">
                <a:solidFill>
                  <a:srgbClr val="000000"/>
                </a:solidFill>
                <a:effectLst/>
                <a:latin typeface="Arial" panose="020B0604020202020204" pitchFamily="34" charset="0"/>
              </a:rPr>
              <a:t>	§ 2º Após manifestação da parte contrária, o juiz decidirá imediatamente a alegação de incompetência.</a:t>
            </a:r>
            <a:endParaRPr lang="pt-BR" b="0" i="0" dirty="0">
              <a:solidFill>
                <a:srgbClr val="000000"/>
              </a:solidFill>
              <a:effectLst/>
              <a:latin typeface="Arial" panose="020B0604020202020204" pitchFamily="34" charset="0"/>
            </a:endParaRPr>
          </a:p>
          <a:p>
            <a:pPr marL="457200" lvl="1" indent="0" algn="just">
              <a:buNone/>
            </a:pPr>
            <a:r>
              <a:rPr lang="pt-BR" b="1" dirty="0">
                <a:solidFill>
                  <a:srgbClr val="FF0000"/>
                </a:solidFill>
                <a:highlight>
                  <a:srgbClr val="00FF00"/>
                </a:highlight>
              </a:rPr>
              <a:t>CONSEQUÊNCIA</a:t>
            </a:r>
            <a:r>
              <a:rPr lang="pt-BR" dirty="0"/>
              <a:t>:</a:t>
            </a:r>
            <a:r>
              <a:rPr lang="pt-BR" sz="2800" dirty="0"/>
              <a:t> </a:t>
            </a:r>
            <a:r>
              <a:rPr lang="pt-BR" sz="1800" b="0" i="0" dirty="0">
                <a:solidFill>
                  <a:srgbClr val="000000"/>
                </a:solidFill>
                <a:effectLst/>
                <a:latin typeface="Arial" panose="020B0604020202020204" pitchFamily="34" charset="0"/>
              </a:rPr>
              <a:t>§ 3º Caso a alegação de incompetência seja acolhida, os autos serão </a:t>
            </a:r>
            <a:r>
              <a:rPr lang="pt-BR" sz="1800" b="1" i="0" u="sng" dirty="0">
                <a:solidFill>
                  <a:srgbClr val="000000"/>
                </a:solidFill>
                <a:effectLst/>
                <a:latin typeface="Arial" panose="020B0604020202020204" pitchFamily="34" charset="0"/>
              </a:rPr>
              <a:t>remetidos ao juízo competente</a:t>
            </a:r>
            <a:r>
              <a:rPr lang="pt-BR" sz="1800" b="0" i="0" dirty="0">
                <a:solidFill>
                  <a:srgbClr val="000000"/>
                </a:solidFill>
                <a:effectLst/>
                <a:latin typeface="Arial" panose="020B0604020202020204" pitchFamily="34" charset="0"/>
              </a:rPr>
              <a:t>.</a:t>
            </a:r>
          </a:p>
          <a:p>
            <a:pPr marL="457200" lvl="1" indent="0" algn="just">
              <a:buNone/>
            </a:pPr>
            <a:r>
              <a:rPr lang="pt-BR" sz="1800" dirty="0">
                <a:solidFill>
                  <a:srgbClr val="000000"/>
                </a:solidFill>
                <a:latin typeface="Arial" panose="020B0604020202020204" pitchFamily="34" charset="0"/>
              </a:rPr>
              <a:t>RELATIVA = COMPETE AO RÉU</a:t>
            </a:r>
          </a:p>
          <a:p>
            <a:pPr marL="457200" lvl="1" indent="0" algn="just">
              <a:buNone/>
            </a:pPr>
            <a:r>
              <a:rPr lang="pt-BR" sz="1800" dirty="0">
                <a:solidFill>
                  <a:srgbClr val="000000"/>
                </a:solidFill>
                <a:latin typeface="Arial" panose="020B0604020202020204" pitchFamily="34" charset="0"/>
              </a:rPr>
              <a:t>ABSOLUTA= PODE SER DECLARADA DE OFÍCIO (é matéria de ordem  pública)</a:t>
            </a:r>
            <a:endParaRPr lang="pt-BR" sz="1800" b="0" i="0" dirty="0">
              <a:solidFill>
                <a:srgbClr val="000000"/>
              </a:solidFill>
              <a:effectLst/>
              <a:latin typeface="Arial" panose="020B0604020202020204" pitchFamily="34" charset="0"/>
            </a:endParaRPr>
          </a:p>
          <a:p>
            <a:pPr marL="0" indent="0" algn="just">
              <a:buNone/>
            </a:pPr>
            <a:endParaRPr lang="pt-BR" sz="2000" dirty="0">
              <a:solidFill>
                <a:srgbClr val="000000"/>
              </a:solidFill>
              <a:latin typeface="Arial Narrow" panose="020B0606020202030204" pitchFamily="34" charset="0"/>
            </a:endParaRPr>
          </a:p>
          <a:p>
            <a:pPr marL="0" indent="0" algn="just">
              <a:buNone/>
            </a:pPr>
            <a:endParaRPr lang="pt-BR" sz="2000" dirty="0">
              <a:solidFill>
                <a:srgbClr val="000000"/>
              </a:solidFill>
              <a:latin typeface="Arial Narrow" panose="020B0606020202030204" pitchFamily="34" charset="0"/>
            </a:endParaRPr>
          </a:p>
          <a:p>
            <a:pPr marL="0" indent="0" algn="just">
              <a:buNone/>
            </a:pPr>
            <a:endParaRPr lang="pt-BR" sz="2000" dirty="0">
              <a:solidFill>
                <a:srgbClr val="000000"/>
              </a:solidFill>
              <a:latin typeface="Arial Narrow" panose="020B0606020202030204" pitchFamily="34" charset="0"/>
            </a:endParaRPr>
          </a:p>
          <a:p>
            <a:pPr marL="0" indent="0" algn="just">
              <a:buNone/>
            </a:pPr>
            <a:endParaRPr lang="pt-BR" sz="2000" dirty="0">
              <a:solidFill>
                <a:srgbClr val="000000"/>
              </a:solidFill>
              <a:latin typeface="Arial Narrow" panose="020B0606020202030204" pitchFamily="34" charset="0"/>
            </a:endParaRPr>
          </a:p>
          <a:p>
            <a:pPr marL="0" indent="0" algn="just">
              <a:buNone/>
            </a:pPr>
            <a:r>
              <a:rPr lang="pt-BR" sz="2000" dirty="0">
                <a:solidFill>
                  <a:srgbClr val="000000"/>
                </a:solidFill>
                <a:latin typeface="Arial Narrow" panose="020B0606020202030204" pitchFamily="34" charset="0"/>
              </a:rPr>
              <a:t>.</a:t>
            </a:r>
          </a:p>
          <a:p>
            <a:pPr marL="0" indent="0" algn="just">
              <a:buNone/>
            </a:pPr>
            <a:endParaRPr lang="pt-BR" sz="2000" dirty="0">
              <a:solidFill>
                <a:srgbClr val="000000"/>
              </a:solidFill>
              <a:latin typeface="Arial Narrow" panose="020B0606020202030204" pitchFamily="34" charset="0"/>
            </a:endParaRPr>
          </a:p>
          <a:p>
            <a:pPr marL="0" indent="0" algn="just">
              <a:buNone/>
            </a:pPr>
            <a:endParaRPr lang="pt-BR" sz="2000" dirty="0">
              <a:solidFill>
                <a:srgbClr val="000000"/>
              </a:solidFill>
              <a:latin typeface="Arial Narrow" panose="020B0606020202030204" pitchFamily="34" charset="0"/>
            </a:endParaRPr>
          </a:p>
          <a:p>
            <a:pPr marL="0" indent="0" algn="just">
              <a:buNone/>
            </a:pPr>
            <a:endParaRPr lang="pt-BR" sz="2000" dirty="0">
              <a:solidFill>
                <a:srgbClr val="000000"/>
              </a:solidFill>
              <a:latin typeface="Arial Narrow" panose="020B0606020202030204" pitchFamily="34" charset="0"/>
            </a:endParaRPr>
          </a:p>
          <a:p>
            <a:pPr marL="0" indent="0" algn="just">
              <a:buNone/>
            </a:pPr>
            <a:endParaRPr lang="pt-BR" sz="2000" dirty="0">
              <a:latin typeface="Arial Narrow" panose="020B0606020202030204" pitchFamily="34" charset="0"/>
            </a:endParaRPr>
          </a:p>
        </p:txBody>
      </p:sp>
      <p:pic>
        <p:nvPicPr>
          <p:cNvPr id="2" name="Imagem 1">
            <a:extLst>
              <a:ext uri="{FF2B5EF4-FFF2-40B4-BE49-F238E27FC236}">
                <a16:creationId xmlns:a16="http://schemas.microsoft.com/office/drawing/2014/main" id="{A4AF9B5A-669B-5593-E517-FCD71B978F26}"/>
              </a:ext>
            </a:extLst>
          </p:cNvPr>
          <p:cNvPicPr>
            <a:picLocks noChangeAspect="1"/>
          </p:cNvPicPr>
          <p:nvPr/>
        </p:nvPicPr>
        <p:blipFill>
          <a:blip r:embed="rId2"/>
          <a:stretch>
            <a:fillRect/>
          </a:stretch>
        </p:blipFill>
        <p:spPr>
          <a:xfrm>
            <a:off x="0" y="5100506"/>
            <a:ext cx="9085277" cy="1757493"/>
          </a:xfrm>
          <a:prstGeom prst="rect">
            <a:avLst/>
          </a:prstGeom>
        </p:spPr>
      </p:pic>
    </p:spTree>
    <p:extLst>
      <p:ext uri="{BB962C8B-B14F-4D97-AF65-F5344CB8AC3E}">
        <p14:creationId xmlns:p14="http://schemas.microsoft.com/office/powerpoint/2010/main" val="186276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75500"/>
            <a:ext cx="9144000" cy="6782499"/>
          </a:xfrm>
        </p:spPr>
        <p:txBody>
          <a:bodyPr>
            <a:normAutofit fontScale="55000" lnSpcReduction="20000"/>
          </a:bodyPr>
          <a:lstStyle/>
          <a:p>
            <a:pPr marL="0" indent="0" algn="ctr">
              <a:buNone/>
            </a:pPr>
            <a:r>
              <a:rPr lang="pt-BR" dirty="0">
                <a:solidFill>
                  <a:srgbClr val="FF0000"/>
                </a:solidFill>
              </a:rPr>
              <a:t>INCORREÇÃO DO VALOR DA CAUSA</a:t>
            </a:r>
            <a:r>
              <a:rPr lang="pt-BR" dirty="0"/>
              <a:t>:   </a:t>
            </a:r>
            <a:r>
              <a:rPr lang="pt-BR" dirty="0">
                <a:highlight>
                  <a:srgbClr val="FFFF00"/>
                </a:highlight>
              </a:rPr>
              <a:t>DILATÓRIAS</a:t>
            </a:r>
            <a:r>
              <a:rPr lang="pt-BR" dirty="0"/>
              <a:t>] </a:t>
            </a:r>
          </a:p>
          <a:p>
            <a:pPr marL="0" indent="0" algn="just">
              <a:buNone/>
            </a:pPr>
            <a:r>
              <a:rPr lang="pt-BR" dirty="0"/>
              <a:t>	O juiz poderá alterar de ofício, determinando o recolhimento das custas complementares, se houver.</a:t>
            </a:r>
          </a:p>
          <a:p>
            <a:pPr marL="0" indent="0" algn="just">
              <a:buNone/>
            </a:pPr>
            <a:r>
              <a:rPr lang="pt-BR" sz="1800" b="0" i="0" dirty="0">
                <a:solidFill>
                  <a:srgbClr val="000000"/>
                </a:solidFill>
                <a:effectLst/>
                <a:latin typeface="Arial" panose="020B0604020202020204" pitchFamily="34" charset="0"/>
              </a:rPr>
              <a:t> 	Art. 292. O valor da causa constará da petição inicial ou da reconvenção e será... </a:t>
            </a:r>
            <a:r>
              <a:rPr lang="pt-BR" b="0" i="0" dirty="0">
                <a:solidFill>
                  <a:srgbClr val="000000"/>
                </a:solidFill>
                <a:effectLst/>
                <a:latin typeface="Arial" panose="020B0604020202020204" pitchFamily="34" charset="0"/>
              </a:rPr>
              <a:t>Art. 293. </a:t>
            </a:r>
            <a:r>
              <a:rPr lang="pt-BR" b="1" i="0" dirty="0">
                <a:solidFill>
                  <a:srgbClr val="000000"/>
                </a:solidFill>
                <a:effectLst/>
                <a:latin typeface="Arial" panose="020B0604020202020204" pitchFamily="34" charset="0"/>
              </a:rPr>
              <a:t>O réu poderá impugnar</a:t>
            </a:r>
            <a:r>
              <a:rPr lang="pt-BR" b="0" i="0" dirty="0">
                <a:solidFill>
                  <a:srgbClr val="000000"/>
                </a:solidFill>
                <a:effectLst/>
                <a:latin typeface="Arial" panose="020B0604020202020204" pitchFamily="34" charset="0"/>
              </a:rPr>
              <a:t>, </a:t>
            </a:r>
            <a:r>
              <a:rPr lang="pt-BR" b="0" i="0" dirty="0">
                <a:solidFill>
                  <a:srgbClr val="FF0000"/>
                </a:solidFill>
                <a:effectLst/>
                <a:latin typeface="Arial" panose="020B0604020202020204" pitchFamily="34" charset="0"/>
              </a:rPr>
              <a:t>em preliminar da contestação</a:t>
            </a:r>
            <a:r>
              <a:rPr lang="pt-BR" b="0" i="0" dirty="0">
                <a:solidFill>
                  <a:srgbClr val="000000"/>
                </a:solidFill>
                <a:effectLst/>
                <a:latin typeface="Arial" panose="020B0604020202020204" pitchFamily="34" charset="0"/>
              </a:rPr>
              <a:t>, o valor atribuído à causa pelo autor, sob </a:t>
            </a:r>
            <a:r>
              <a:rPr lang="pt-BR" b="0" i="0" dirty="0">
                <a:solidFill>
                  <a:srgbClr val="FF0000"/>
                </a:solidFill>
                <a:effectLst/>
                <a:latin typeface="Arial" panose="020B0604020202020204" pitchFamily="34" charset="0"/>
              </a:rPr>
              <a:t>pena de preclusão</a:t>
            </a:r>
            <a:r>
              <a:rPr lang="pt-BR" b="0" i="0" dirty="0">
                <a:solidFill>
                  <a:srgbClr val="000000"/>
                </a:solidFill>
                <a:effectLst/>
                <a:latin typeface="Arial" panose="020B0604020202020204" pitchFamily="34" charset="0"/>
              </a:rPr>
              <a:t>, e o juiz decidirá a respeito, impondo, se for o caso, a complementação das custas. </a:t>
            </a:r>
            <a:r>
              <a:rPr lang="pt-BR" dirty="0"/>
              <a:t>	CUSTAS é PRESSUPOSTO PROCESSUAL</a:t>
            </a:r>
          </a:p>
          <a:p>
            <a:pPr marL="0" indent="0">
              <a:buNone/>
            </a:pPr>
            <a:endParaRPr lang="pt-BR" dirty="0">
              <a:solidFill>
                <a:srgbClr val="FF0000"/>
              </a:solidFill>
            </a:endParaRPr>
          </a:p>
          <a:p>
            <a:pPr marL="0" indent="0">
              <a:buNone/>
            </a:pPr>
            <a:r>
              <a:rPr lang="pt-BR" dirty="0">
                <a:solidFill>
                  <a:srgbClr val="FF0000"/>
                </a:solidFill>
              </a:rPr>
              <a:t>CONEXÃO (ART. 55 CPC: = pedir e causa de pedir) </a:t>
            </a:r>
            <a:r>
              <a:rPr lang="pt-BR" dirty="0"/>
              <a:t>[</a:t>
            </a:r>
            <a:r>
              <a:rPr lang="pt-BR" dirty="0">
                <a:highlight>
                  <a:srgbClr val="FFFF00"/>
                </a:highlight>
              </a:rPr>
              <a:t>DILATÓRIAS</a:t>
            </a:r>
            <a:r>
              <a:rPr lang="pt-BR" dirty="0"/>
              <a:t>] </a:t>
            </a:r>
          </a:p>
          <a:p>
            <a:pPr marL="0" indent="0" algn="just">
              <a:buNone/>
            </a:pPr>
            <a:r>
              <a:rPr lang="pt-BR" dirty="0"/>
              <a:t>	Ocorre quando 2 ou mais ações tenham em comum causa de pedir ou pedido, havendo risco de julgamento conflitante, instruir a contestação com a cópia da petição inicial da outra ação. Deve-se verificar o juízo prevento e requerer a remessa dos autos para que sejam reunidas e tenham julgamento simultâneo.</a:t>
            </a:r>
          </a:p>
          <a:p>
            <a:pPr marL="0" indent="0" algn="just">
              <a:buNone/>
            </a:pPr>
            <a:r>
              <a:rPr lang="pt-BR" sz="1800" b="0" i="0" dirty="0">
                <a:solidFill>
                  <a:srgbClr val="000000"/>
                </a:solidFill>
                <a:effectLst/>
                <a:latin typeface="Arial" panose="020B0604020202020204" pitchFamily="34" charset="0"/>
              </a:rPr>
              <a:t>	Art. 55. Reputam-se conexas 2 (duas) ou mais ações quando lhes </a:t>
            </a:r>
            <a:r>
              <a:rPr lang="pt-BR" sz="1800" b="0" i="0" dirty="0">
                <a:solidFill>
                  <a:srgbClr val="FF0000"/>
                </a:solidFill>
                <a:effectLst/>
                <a:latin typeface="Arial" panose="020B0604020202020204" pitchFamily="34" charset="0"/>
              </a:rPr>
              <a:t>for comum </a:t>
            </a:r>
            <a:r>
              <a:rPr lang="pt-BR" sz="1800" b="1" i="0" u="sng" dirty="0">
                <a:solidFill>
                  <a:srgbClr val="000000"/>
                </a:solidFill>
                <a:effectLst/>
                <a:latin typeface="Arial" panose="020B0604020202020204" pitchFamily="34" charset="0"/>
              </a:rPr>
              <a:t>o </a:t>
            </a:r>
            <a:r>
              <a:rPr lang="pt-BR" sz="1800" b="1" i="0" u="sng" dirty="0">
                <a:solidFill>
                  <a:srgbClr val="FF0000"/>
                </a:solidFill>
                <a:effectLst/>
                <a:highlight>
                  <a:srgbClr val="FFFF00"/>
                </a:highlight>
                <a:latin typeface="Arial" panose="020B0604020202020204" pitchFamily="34" charset="0"/>
              </a:rPr>
              <a:t>pedido</a:t>
            </a:r>
            <a:r>
              <a:rPr lang="pt-BR" sz="1800" b="1" i="0" u="sng" dirty="0">
                <a:solidFill>
                  <a:srgbClr val="000000"/>
                </a:solidFill>
                <a:effectLst/>
                <a:highlight>
                  <a:srgbClr val="FFFF00"/>
                </a:highlight>
                <a:latin typeface="Arial" panose="020B0604020202020204" pitchFamily="34" charset="0"/>
              </a:rPr>
              <a:t> ou a </a:t>
            </a:r>
            <a:r>
              <a:rPr lang="pt-BR" sz="1800" b="1" i="0" u="sng" dirty="0">
                <a:solidFill>
                  <a:srgbClr val="FF0000"/>
                </a:solidFill>
                <a:effectLst/>
                <a:highlight>
                  <a:srgbClr val="FFFF00"/>
                </a:highlight>
                <a:latin typeface="Arial" panose="020B0604020202020204" pitchFamily="34" charset="0"/>
              </a:rPr>
              <a:t>causa de pedir</a:t>
            </a:r>
            <a:r>
              <a:rPr lang="pt-BR" sz="1800" b="0" i="0" dirty="0">
                <a:solidFill>
                  <a:srgbClr val="000000"/>
                </a:solidFill>
                <a:effectLst/>
                <a:latin typeface="Arial" panose="020B0604020202020204" pitchFamily="34" charset="0"/>
              </a:rPr>
              <a:t>.</a:t>
            </a:r>
            <a:r>
              <a:rPr lang="pt-BR" sz="1800" dirty="0">
                <a:solidFill>
                  <a:srgbClr val="000000"/>
                </a:solidFill>
                <a:latin typeface="Arial" panose="020B0604020202020204" pitchFamily="34" charset="0"/>
              </a:rPr>
              <a:t> </a:t>
            </a:r>
            <a:r>
              <a:rPr lang="pt-BR" sz="1800" b="0" i="0" dirty="0">
                <a:solidFill>
                  <a:srgbClr val="000000"/>
                </a:solidFill>
                <a:effectLst/>
                <a:latin typeface="Arial" panose="020B0604020202020204" pitchFamily="34" charset="0"/>
              </a:rPr>
              <a:t>§ 1º Os processos de ações conexas </a:t>
            </a:r>
            <a:r>
              <a:rPr lang="pt-BR" sz="1800" b="1" i="0" u="sng" dirty="0">
                <a:solidFill>
                  <a:srgbClr val="FF0000"/>
                </a:solidFill>
                <a:effectLst/>
                <a:highlight>
                  <a:srgbClr val="FFFF00"/>
                </a:highlight>
                <a:latin typeface="Arial" panose="020B0604020202020204" pitchFamily="34" charset="0"/>
              </a:rPr>
              <a:t>SERÃO REUNIDOS</a:t>
            </a:r>
            <a:r>
              <a:rPr lang="pt-BR" sz="1800" b="1" i="0" dirty="0">
                <a:solidFill>
                  <a:srgbClr val="FF0000"/>
                </a:solidFill>
                <a:effectLst/>
                <a:latin typeface="Arial" panose="020B0604020202020204" pitchFamily="34" charset="0"/>
              </a:rPr>
              <a:t> para decisão conjunta</a:t>
            </a:r>
            <a:r>
              <a:rPr lang="pt-BR" sz="1800" b="0" i="0" dirty="0">
                <a:solidFill>
                  <a:srgbClr val="000000"/>
                </a:solidFill>
                <a:effectLst/>
                <a:latin typeface="Arial" panose="020B0604020202020204" pitchFamily="34" charset="0"/>
              </a:rPr>
              <a:t>, </a:t>
            </a:r>
            <a:r>
              <a:rPr lang="pt-BR" sz="1800" b="0" i="0" u="sng" dirty="0">
                <a:solidFill>
                  <a:srgbClr val="000000"/>
                </a:solidFill>
                <a:effectLst/>
                <a:latin typeface="Arial" panose="020B0604020202020204" pitchFamily="34" charset="0"/>
              </a:rPr>
              <a:t>salvo se um deles já houver sido sentenciado</a:t>
            </a:r>
            <a:r>
              <a:rPr lang="pt-BR" sz="1800" b="0" i="0" dirty="0">
                <a:solidFill>
                  <a:srgbClr val="000000"/>
                </a:solidFill>
                <a:effectLst/>
                <a:latin typeface="Arial" panose="020B0604020202020204" pitchFamily="34" charset="0"/>
              </a:rPr>
              <a:t>.</a:t>
            </a:r>
            <a:endParaRPr lang="pt-BR" b="0" i="0" dirty="0">
              <a:solidFill>
                <a:srgbClr val="000000"/>
              </a:solidFill>
              <a:effectLst/>
              <a:latin typeface="Arial" panose="020B0604020202020204" pitchFamily="34" charset="0"/>
            </a:endParaRPr>
          </a:p>
          <a:p>
            <a:r>
              <a:rPr lang="pt-BR" dirty="0">
                <a:solidFill>
                  <a:srgbClr val="FF0000"/>
                </a:solidFill>
                <a:highlight>
                  <a:srgbClr val="00FF00"/>
                </a:highlight>
              </a:rPr>
              <a:t>CONSEQUÊNCIA</a:t>
            </a:r>
            <a:r>
              <a:rPr lang="pt-BR" dirty="0"/>
              <a:t>: Remessa ou requisição dos autos.</a:t>
            </a:r>
          </a:p>
          <a:p>
            <a:endParaRPr lang="pt-BR" dirty="0"/>
          </a:p>
          <a:p>
            <a:pPr marL="0" indent="0" algn="just">
              <a:buNone/>
            </a:pPr>
            <a:r>
              <a:rPr lang="pt-BR" dirty="0"/>
              <a:t> </a:t>
            </a:r>
            <a:r>
              <a:rPr lang="pt-BR" u="sng" dirty="0">
                <a:solidFill>
                  <a:srgbClr val="FF0000"/>
                </a:solidFill>
              </a:rPr>
              <a:t>INCAPACIDADE DA PARTE</a:t>
            </a:r>
            <a:r>
              <a:rPr lang="pt-BR" dirty="0"/>
              <a:t>, </a:t>
            </a:r>
            <a:r>
              <a:rPr lang="pt-BR" u="sng" dirty="0"/>
              <a:t>DEFEITO DE REPRESENTAÇÃO</a:t>
            </a:r>
            <a:r>
              <a:rPr lang="pt-BR" dirty="0"/>
              <a:t> </a:t>
            </a:r>
            <a:r>
              <a:rPr lang="pt-BR" dirty="0">
                <a:highlight>
                  <a:srgbClr val="FFFF00"/>
                </a:highlight>
              </a:rPr>
              <a:t>OU</a:t>
            </a:r>
            <a:r>
              <a:rPr lang="pt-BR" dirty="0"/>
              <a:t> </a:t>
            </a:r>
            <a:r>
              <a:rPr lang="pt-BR" u="sng" dirty="0"/>
              <a:t>FALTA DE AUTORIZAÇÃO </a:t>
            </a:r>
            <a:r>
              <a:rPr lang="pt-BR" dirty="0"/>
              <a:t>[</a:t>
            </a:r>
            <a:r>
              <a:rPr lang="pt-BR" dirty="0">
                <a:highlight>
                  <a:srgbClr val="FFFF00"/>
                </a:highlight>
              </a:rPr>
              <a:t>DILATÓRIAS / PEREMPTÓRIA</a:t>
            </a:r>
            <a:r>
              <a:rPr lang="pt-BR" dirty="0"/>
              <a:t>]</a:t>
            </a:r>
          </a:p>
          <a:p>
            <a:pPr marL="0" indent="0" algn="just">
              <a:buNone/>
            </a:pPr>
            <a:r>
              <a:rPr lang="pt-BR" dirty="0"/>
              <a:t>	</a:t>
            </a:r>
            <a:r>
              <a:rPr lang="pt-BR" sz="1800" dirty="0"/>
              <a:t>Art. 76. Verificada a incapacidade processual ou a irregularidade da representação da parte, o juiz suspenderá o processo e </a:t>
            </a:r>
            <a:r>
              <a:rPr lang="pt-BR" sz="1800" dirty="0">
                <a:solidFill>
                  <a:srgbClr val="FF0000"/>
                </a:solidFill>
              </a:rPr>
              <a:t>designará prazo razoável para que seja sanado o vício. </a:t>
            </a:r>
            <a:r>
              <a:rPr lang="pt-BR" sz="1800" dirty="0"/>
              <a:t>Art. 105. A procuração geral para o foro, outorgada por instrumento público ou particular assinado pela parte, habilita o advogado a praticar todos os atos do processo... Art. 75. Serão representados em juízo, ativa e passivamente... Art. 73. O cônjuge necessitará do consentimento do outro para propor ação que verse sobre direito real imobiliário,... </a:t>
            </a:r>
            <a:r>
              <a:rPr lang="pt-BR" dirty="0"/>
              <a:t>-quem assinou a procuração tem capacidade de exercício OU tem poderes para tanto? O autor pode ajuizar sozinho ou se precisa de autorização?</a:t>
            </a:r>
          </a:p>
          <a:p>
            <a:pPr marL="0" indent="0" algn="just">
              <a:buNone/>
            </a:pPr>
            <a:r>
              <a:rPr lang="pt-BR" dirty="0"/>
              <a:t>	</a:t>
            </a:r>
            <a:r>
              <a:rPr lang="pt-BR" dirty="0">
                <a:solidFill>
                  <a:srgbClr val="FF0000"/>
                </a:solidFill>
              </a:rPr>
              <a:t>CONSEQUÊNCIA</a:t>
            </a:r>
            <a:r>
              <a:rPr lang="pt-BR" dirty="0"/>
              <a:t>: requerer a suspensão do processo e intimação do autor para que sane a irregularidade e prazo razoável. E, não sendo cumprido, que então seja extinto o processo sem julgamento de mérito!</a:t>
            </a:r>
          </a:p>
          <a:p>
            <a:pPr marL="0" indent="0" algn="just">
              <a:buNone/>
            </a:pPr>
            <a:r>
              <a:rPr lang="pt-BR" dirty="0"/>
              <a:t>	OBS.: obrigação do autor de efetuar o pagamento das custas processuais e dos honorários advocatícios, em respeito ao princípio da causalidade!</a:t>
            </a:r>
          </a:p>
          <a:p>
            <a:pPr marL="0" indent="0" algn="just">
              <a:buNone/>
            </a:pPr>
            <a:r>
              <a:rPr lang="pt-BR" dirty="0"/>
              <a:t>	Exemplos: inventariante, curatela, falta de procuração</a:t>
            </a:r>
          </a:p>
          <a:p>
            <a:pPr marL="0" indent="0">
              <a:buNone/>
            </a:pPr>
            <a:endParaRPr lang="pt-BR" dirty="0"/>
          </a:p>
        </p:txBody>
      </p:sp>
    </p:spTree>
    <p:extLst>
      <p:ext uri="{BB962C8B-B14F-4D97-AF65-F5344CB8AC3E}">
        <p14:creationId xmlns:p14="http://schemas.microsoft.com/office/powerpoint/2010/main" val="16484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109057"/>
            <a:ext cx="9083040" cy="6631376"/>
          </a:xfrm>
        </p:spPr>
        <p:txBody>
          <a:bodyPr>
            <a:normAutofit fontScale="62500" lnSpcReduction="20000"/>
          </a:bodyPr>
          <a:lstStyle/>
          <a:p>
            <a:pPr marL="0" indent="0" algn="just">
              <a:buNone/>
            </a:pPr>
            <a:r>
              <a:rPr lang="pt-BR" dirty="0"/>
              <a:t> </a:t>
            </a:r>
            <a:r>
              <a:rPr lang="pt-BR" dirty="0">
                <a:solidFill>
                  <a:srgbClr val="FF0000"/>
                </a:solidFill>
              </a:rPr>
              <a:t>AUSÊNCIA DE </a:t>
            </a:r>
            <a:r>
              <a:rPr lang="pt-BR" b="1" u="sng" dirty="0">
                <a:solidFill>
                  <a:srgbClr val="FF0000"/>
                </a:solidFill>
              </a:rPr>
              <a:t>LEGITIMIDADE</a:t>
            </a:r>
            <a:r>
              <a:rPr lang="pt-BR" dirty="0">
                <a:solidFill>
                  <a:srgbClr val="FF0000"/>
                </a:solidFill>
              </a:rPr>
              <a:t> </a:t>
            </a:r>
            <a:r>
              <a:rPr lang="pt-BR" dirty="0"/>
              <a:t>OU DE </a:t>
            </a:r>
            <a:r>
              <a:rPr lang="pt-BR" dirty="0">
                <a:solidFill>
                  <a:srgbClr val="FF0000"/>
                </a:solidFill>
              </a:rPr>
              <a:t>INTERESSE PROCESSUAL</a:t>
            </a:r>
          </a:p>
          <a:p>
            <a:pPr marL="0" indent="0" algn="r">
              <a:buNone/>
            </a:pPr>
            <a:r>
              <a:rPr lang="pt-BR" dirty="0">
                <a:highlight>
                  <a:srgbClr val="FFFF00"/>
                </a:highlight>
              </a:rPr>
              <a:t>PEREMPTÓRIA</a:t>
            </a:r>
          </a:p>
          <a:p>
            <a:pPr marL="0" indent="0" algn="just">
              <a:buNone/>
            </a:pPr>
            <a:r>
              <a:rPr lang="pt-BR" dirty="0"/>
              <a:t>	Art. 17 CPC: </a:t>
            </a:r>
            <a:r>
              <a:rPr lang="pt-BR" b="0" i="0" dirty="0">
                <a:solidFill>
                  <a:srgbClr val="000000"/>
                </a:solidFill>
                <a:effectLst/>
                <a:latin typeface="Arial" panose="020B0604020202020204" pitchFamily="34" charset="0"/>
              </a:rPr>
              <a:t>Art. 17. </a:t>
            </a:r>
            <a:r>
              <a:rPr lang="pt-BR" b="0" i="0" u="sng" dirty="0">
                <a:solidFill>
                  <a:srgbClr val="000000"/>
                </a:solidFill>
                <a:effectLst/>
                <a:latin typeface="Arial" panose="020B0604020202020204" pitchFamily="34" charset="0"/>
              </a:rPr>
              <a:t>Para postular</a:t>
            </a:r>
            <a:r>
              <a:rPr lang="pt-BR" b="0" i="0" dirty="0">
                <a:solidFill>
                  <a:srgbClr val="000000"/>
                </a:solidFill>
                <a:effectLst/>
                <a:latin typeface="Arial" panose="020B0604020202020204" pitchFamily="34" charset="0"/>
              </a:rPr>
              <a:t> em juízo é necessário ter </a:t>
            </a:r>
            <a:r>
              <a:rPr lang="pt-BR" b="0" i="0" dirty="0">
                <a:solidFill>
                  <a:srgbClr val="FF0000"/>
                </a:solidFill>
                <a:effectLst/>
                <a:latin typeface="Arial" panose="020B0604020202020204" pitchFamily="34" charset="0"/>
              </a:rPr>
              <a:t>interesse</a:t>
            </a:r>
            <a:r>
              <a:rPr lang="pt-BR" b="0" i="0" dirty="0">
                <a:solidFill>
                  <a:srgbClr val="000000"/>
                </a:solidFill>
                <a:effectLst/>
                <a:latin typeface="Arial" panose="020B0604020202020204" pitchFamily="34" charset="0"/>
              </a:rPr>
              <a:t> e </a:t>
            </a:r>
            <a:r>
              <a:rPr lang="pt-BR" b="0" i="0" dirty="0">
                <a:solidFill>
                  <a:srgbClr val="FF0000"/>
                </a:solidFill>
                <a:effectLst/>
                <a:latin typeface="Arial" panose="020B0604020202020204" pitchFamily="34" charset="0"/>
              </a:rPr>
              <a:t>legitimidade</a:t>
            </a:r>
            <a:r>
              <a:rPr lang="pt-BR" b="0" i="0" dirty="0">
                <a:solidFill>
                  <a:srgbClr val="000000"/>
                </a:solidFill>
                <a:effectLst/>
                <a:latin typeface="Arial" panose="020B0604020202020204" pitchFamily="34" charset="0"/>
              </a:rPr>
              <a:t>.</a:t>
            </a:r>
          </a:p>
          <a:p>
            <a:pPr marL="0" indent="0" algn="just">
              <a:buNone/>
            </a:pPr>
            <a:r>
              <a:rPr lang="pt-BR" dirty="0"/>
              <a:t>	</a:t>
            </a:r>
            <a:r>
              <a:rPr lang="pt-BR" dirty="0">
                <a:solidFill>
                  <a:srgbClr val="FF0000"/>
                </a:solidFill>
              </a:rPr>
              <a:t>DEFESA</a:t>
            </a:r>
            <a:r>
              <a:rPr lang="pt-BR" dirty="0"/>
              <a:t>: O autor é titular do direito material em disputa? Ilegitimidade da parte!</a:t>
            </a:r>
          </a:p>
          <a:p>
            <a:pPr marL="0" indent="0" algn="just">
              <a:buNone/>
            </a:pPr>
            <a:r>
              <a:rPr lang="pt-BR" dirty="0"/>
              <a:t>	*</a:t>
            </a:r>
            <a:r>
              <a:rPr lang="pt-BR" dirty="0">
                <a:solidFill>
                  <a:srgbClr val="FF0000"/>
                </a:solidFill>
              </a:rPr>
              <a:t>interesse processual</a:t>
            </a:r>
            <a:r>
              <a:rPr lang="pt-BR" dirty="0"/>
              <a:t>: O autor deve comprovar a existência do </a:t>
            </a:r>
            <a:r>
              <a:rPr lang="pt-BR" b="1" u="sng" dirty="0"/>
              <a:t>conflito de interesses</a:t>
            </a:r>
            <a:r>
              <a:rPr lang="pt-BR" dirty="0"/>
              <a:t>  a </a:t>
            </a:r>
            <a:r>
              <a:rPr lang="pt-BR" b="1" u="sng" dirty="0"/>
              <a:t>impossibilidade</a:t>
            </a:r>
            <a:r>
              <a:rPr lang="pt-BR" dirty="0"/>
              <a:t> de resolvê-lo extrajudicialmente e provimento de ser </a:t>
            </a:r>
            <a:r>
              <a:rPr lang="pt-BR" b="1" u="sng" dirty="0"/>
              <a:t>útil</a:t>
            </a:r>
            <a:r>
              <a:rPr lang="pt-BR" dirty="0"/>
              <a:t>.</a:t>
            </a:r>
          </a:p>
          <a:p>
            <a:pPr marL="0" indent="0" algn="just">
              <a:buNone/>
            </a:pPr>
            <a:r>
              <a:rPr lang="pt-BR" dirty="0"/>
              <a:t>	É matérias de ordem pública - independentemente de provocação do interessado!</a:t>
            </a:r>
          </a:p>
          <a:p>
            <a:pPr marL="0" indent="0" algn="just">
              <a:buNone/>
            </a:pPr>
            <a:r>
              <a:rPr lang="pt-BR" dirty="0"/>
              <a:t>	Cabe ao réu apontar qual condição está ausente e requerer a extinção do processo sem resolução de mérito.</a:t>
            </a:r>
          </a:p>
          <a:p>
            <a:pPr marL="0" indent="0" algn="just">
              <a:buNone/>
            </a:pPr>
            <a:r>
              <a:rPr lang="pt-BR" b="0" i="0" dirty="0">
                <a:solidFill>
                  <a:srgbClr val="000000"/>
                </a:solidFill>
                <a:effectLst/>
                <a:latin typeface="Verdana" panose="020B0604030504040204" pitchFamily="34" charset="0"/>
              </a:rPr>
              <a:t>	“O </a:t>
            </a:r>
            <a:r>
              <a:rPr lang="pt-BR" b="1" i="1" dirty="0">
                <a:solidFill>
                  <a:srgbClr val="2878AF"/>
                </a:solidFill>
                <a:effectLst/>
                <a:latin typeface="Verdana" panose="020B0604030504040204" pitchFamily="34" charset="0"/>
              </a:rPr>
              <a:t>interesse</a:t>
            </a:r>
            <a:r>
              <a:rPr lang="pt-BR" b="0" i="0" dirty="0">
                <a:solidFill>
                  <a:srgbClr val="000000"/>
                </a:solidFill>
                <a:effectLst/>
                <a:latin typeface="Verdana" panose="020B0604030504040204" pitchFamily="34" charset="0"/>
              </a:rPr>
              <a:t> </a:t>
            </a:r>
            <a:r>
              <a:rPr lang="pt-BR" b="1" i="1" dirty="0">
                <a:solidFill>
                  <a:srgbClr val="2878AF"/>
                </a:solidFill>
                <a:effectLst/>
                <a:latin typeface="Verdana" panose="020B0604030504040204" pitchFamily="34" charset="0"/>
              </a:rPr>
              <a:t>processual</a:t>
            </a:r>
            <a:r>
              <a:rPr lang="pt-BR" b="0" i="0" dirty="0">
                <a:solidFill>
                  <a:srgbClr val="000000"/>
                </a:solidFill>
                <a:effectLst/>
                <a:latin typeface="Verdana" panose="020B0604030504040204" pitchFamily="34" charset="0"/>
              </a:rPr>
              <a:t>, portanto, é uma relação de necessidade e uma relação de adequação, porque é inútil a provocação da tutela jurisdicional se ela, em tese, não for apta a produzir a correção da lesão </a:t>
            </a:r>
            <a:r>
              <a:rPr lang="pt-BR" b="0" i="0" dirty="0" err="1">
                <a:solidFill>
                  <a:srgbClr val="000000"/>
                </a:solidFill>
                <a:effectLst/>
                <a:latin typeface="Verdana" panose="020B0604030504040204" pitchFamily="34" charset="0"/>
              </a:rPr>
              <a:t>argüida</a:t>
            </a:r>
            <a:r>
              <a:rPr lang="pt-BR" b="0" i="0" dirty="0">
                <a:solidFill>
                  <a:srgbClr val="000000"/>
                </a:solidFill>
                <a:effectLst/>
                <a:latin typeface="Verdana" panose="020B0604030504040204" pitchFamily="34" charset="0"/>
              </a:rPr>
              <a:t> na inicial..” (Direito processual civil brasileiro, Ed. Saraiva, vol. 1.º, 11.ª edição, 1995, p. 81).</a:t>
            </a:r>
          </a:p>
          <a:p>
            <a:pPr marL="0" indent="0" algn="just">
              <a:buNone/>
            </a:pPr>
            <a:endParaRPr lang="pt-BR" dirty="0">
              <a:solidFill>
                <a:srgbClr val="000000"/>
              </a:solidFill>
              <a:latin typeface="Verdana" panose="020B0604030504040204" pitchFamily="34" charset="0"/>
            </a:endParaRPr>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r>
              <a:rPr lang="pt-BR" dirty="0"/>
              <a:t>.</a:t>
            </a:r>
          </a:p>
        </p:txBody>
      </p:sp>
      <p:pic>
        <p:nvPicPr>
          <p:cNvPr id="5" name="Imagem 4">
            <a:extLst>
              <a:ext uri="{FF2B5EF4-FFF2-40B4-BE49-F238E27FC236}">
                <a16:creationId xmlns:a16="http://schemas.microsoft.com/office/drawing/2014/main" id="{8BDD8B73-E9CA-C5FF-0F04-071B0371F8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13" y="4096519"/>
            <a:ext cx="6455748" cy="1003988"/>
          </a:xfrm>
          <a:prstGeom prst="rect">
            <a:avLst/>
          </a:prstGeom>
          <a:noFill/>
          <a:ln>
            <a:noFill/>
          </a:ln>
        </p:spPr>
      </p:pic>
      <p:pic>
        <p:nvPicPr>
          <p:cNvPr id="7" name="Imagem 6">
            <a:extLst>
              <a:ext uri="{FF2B5EF4-FFF2-40B4-BE49-F238E27FC236}">
                <a16:creationId xmlns:a16="http://schemas.microsoft.com/office/drawing/2014/main" id="{7D07B41A-C473-5900-29A0-D40581FEA58A}"/>
              </a:ext>
            </a:extLst>
          </p:cNvPr>
          <p:cNvPicPr>
            <a:picLocks noChangeAspect="1"/>
          </p:cNvPicPr>
          <p:nvPr/>
        </p:nvPicPr>
        <p:blipFill>
          <a:blip r:embed="rId3"/>
          <a:stretch>
            <a:fillRect/>
          </a:stretch>
        </p:blipFill>
        <p:spPr>
          <a:xfrm>
            <a:off x="-75501" y="5978102"/>
            <a:ext cx="9144000" cy="790868"/>
          </a:xfrm>
          <a:prstGeom prst="rect">
            <a:avLst/>
          </a:prstGeom>
        </p:spPr>
      </p:pic>
      <p:pic>
        <p:nvPicPr>
          <p:cNvPr id="10" name="Imagem 9">
            <a:extLst>
              <a:ext uri="{FF2B5EF4-FFF2-40B4-BE49-F238E27FC236}">
                <a16:creationId xmlns:a16="http://schemas.microsoft.com/office/drawing/2014/main" id="{7EA94104-1996-40B8-434C-4F30A9D7650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50315" y="5050173"/>
            <a:ext cx="5549736" cy="973122"/>
          </a:xfrm>
          <a:prstGeom prst="rect">
            <a:avLst/>
          </a:prstGeom>
          <a:noFill/>
          <a:ln>
            <a:noFill/>
          </a:ln>
        </p:spPr>
      </p:pic>
    </p:spTree>
    <p:extLst>
      <p:ext uri="{BB962C8B-B14F-4D97-AF65-F5344CB8AC3E}">
        <p14:creationId xmlns:p14="http://schemas.microsoft.com/office/powerpoint/2010/main" val="2959070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58722"/>
            <a:ext cx="9144000" cy="6799277"/>
          </a:xfrm>
        </p:spPr>
        <p:txBody>
          <a:bodyPr>
            <a:normAutofit fontScale="55000" lnSpcReduction="20000"/>
          </a:bodyPr>
          <a:lstStyle/>
          <a:p>
            <a:pPr marL="0" indent="0" algn="just">
              <a:buNone/>
            </a:pPr>
            <a:r>
              <a:rPr lang="pt-BR" dirty="0">
                <a:solidFill>
                  <a:srgbClr val="FF0000"/>
                </a:solidFill>
              </a:rPr>
              <a:t>FALTA DE CAUÇÃO </a:t>
            </a:r>
            <a:r>
              <a:rPr lang="pt-BR" dirty="0"/>
              <a:t>OU DE OUTRA PRESTAÇÃO QUE A LEI EXIGE COMO PRELIMINAR:</a:t>
            </a:r>
          </a:p>
          <a:p>
            <a:pPr marL="0" indent="0" algn="r">
              <a:buNone/>
            </a:pPr>
            <a:r>
              <a:rPr lang="pt-BR" dirty="0"/>
              <a:t> [</a:t>
            </a:r>
            <a:r>
              <a:rPr lang="pt-BR" dirty="0">
                <a:highlight>
                  <a:srgbClr val="FFFF00"/>
                </a:highlight>
              </a:rPr>
              <a:t>DILATÓRIAS</a:t>
            </a:r>
            <a:r>
              <a:rPr lang="pt-BR" dirty="0"/>
              <a:t>] </a:t>
            </a:r>
          </a:p>
          <a:p>
            <a:pPr marL="0" indent="0" algn="just">
              <a:buNone/>
            </a:pPr>
            <a:r>
              <a:rPr lang="pt-BR" dirty="0"/>
              <a:t>	Deve-se apontar a falta de caução e requerer a intimação do autor para providenciar o recolhimento, sob pena de extinção do processo sem julgamento de mérito.</a:t>
            </a:r>
          </a:p>
          <a:p>
            <a:pPr marL="0" indent="0" algn="just">
              <a:buNone/>
            </a:pPr>
            <a:endParaRPr lang="pt-BR" dirty="0"/>
          </a:p>
          <a:p>
            <a:pPr marL="0" indent="0" algn="just">
              <a:buNone/>
            </a:pPr>
            <a:r>
              <a:rPr lang="pt-BR" dirty="0"/>
              <a:t>EXEMPLOS:  Art. 83. O autor, brasileiro ou estrangeiro, </a:t>
            </a:r>
            <a:r>
              <a:rPr lang="pt-BR" dirty="0">
                <a:solidFill>
                  <a:srgbClr val="FF0000"/>
                </a:solidFill>
              </a:rPr>
              <a:t>que </a:t>
            </a:r>
            <a:r>
              <a:rPr lang="pt-BR" b="1" u="sng" dirty="0">
                <a:solidFill>
                  <a:srgbClr val="FF0000"/>
                </a:solidFill>
              </a:rPr>
              <a:t>residir fora </a:t>
            </a:r>
            <a:r>
              <a:rPr lang="pt-BR" dirty="0">
                <a:solidFill>
                  <a:srgbClr val="FF0000"/>
                </a:solidFill>
              </a:rPr>
              <a:t>do Brasil ou deixar de residir no país ao longo da tramitação de processo </a:t>
            </a:r>
            <a:r>
              <a:rPr lang="pt-BR" b="1" dirty="0">
                <a:solidFill>
                  <a:srgbClr val="FF0000"/>
                </a:solidFill>
              </a:rPr>
              <a:t>PRESTARÁ CAUÇÃO SUFICIENTE</a:t>
            </a:r>
            <a:r>
              <a:rPr lang="pt-BR" dirty="0">
                <a:solidFill>
                  <a:srgbClr val="FF0000"/>
                </a:solidFill>
              </a:rPr>
              <a:t> </a:t>
            </a:r>
            <a:r>
              <a:rPr lang="pt-BR" dirty="0"/>
              <a:t>ao pagamento das custas e dos honorários de advogado da parte contrária nas ações que propuser, se não tiver no Brasil bens imóveis que lhes assegurem o pagamento.</a:t>
            </a:r>
          </a:p>
          <a:p>
            <a:pPr marL="0" indent="0" algn="just">
              <a:buNone/>
            </a:pPr>
            <a:r>
              <a:rPr lang="pt-BR" dirty="0"/>
              <a:t>	-tutela mediante caução art. 300, § 1º CPC</a:t>
            </a:r>
          </a:p>
          <a:p>
            <a:pPr marL="0" indent="0" algn="just">
              <a:buNone/>
            </a:pPr>
            <a:r>
              <a:rPr lang="pt-BR" dirty="0"/>
              <a:t>	-ação rescisória (art. 968, CPC, II: (depositar a importância de </a:t>
            </a:r>
            <a:r>
              <a:rPr lang="pt-BR" b="1" u="sng" dirty="0"/>
              <a:t>5% por cento</a:t>
            </a:r>
            <a:r>
              <a:rPr lang="pt-BR" dirty="0"/>
              <a:t> sobre o valor da causa, que se converterá em multa caso a ação seja, por unanimidade de votos, declarada inadmissível ou improcedente)</a:t>
            </a:r>
          </a:p>
          <a:p>
            <a:pPr marL="0" indent="0" algn="just">
              <a:buNone/>
            </a:pPr>
            <a:endParaRPr lang="pt-BR" dirty="0"/>
          </a:p>
          <a:p>
            <a:pPr marL="0" indent="0" algn="just">
              <a:buNone/>
            </a:pPr>
            <a:r>
              <a:rPr lang="pt-BR" dirty="0">
                <a:solidFill>
                  <a:srgbClr val="FF0000"/>
                </a:solidFill>
              </a:rPr>
              <a:t>INDEVIDA CONCESSÃO </a:t>
            </a:r>
            <a:r>
              <a:rPr lang="pt-BR" dirty="0"/>
              <a:t>DE BENEFÍCIOS DE </a:t>
            </a:r>
            <a:r>
              <a:rPr lang="pt-BR" dirty="0">
                <a:solidFill>
                  <a:srgbClr val="FF0000"/>
                </a:solidFill>
              </a:rPr>
              <a:t>GRATUIDADE DE JUSTIÇA  </a:t>
            </a:r>
            <a:r>
              <a:rPr lang="pt-BR" dirty="0"/>
              <a:t>[</a:t>
            </a:r>
            <a:r>
              <a:rPr lang="pt-BR" dirty="0">
                <a:highlight>
                  <a:srgbClr val="FFFF00"/>
                </a:highlight>
              </a:rPr>
              <a:t>DILATÓRIAS</a:t>
            </a:r>
            <a:r>
              <a:rPr lang="pt-BR" dirty="0"/>
              <a:t>]</a:t>
            </a:r>
          </a:p>
          <a:p>
            <a:pPr marL="0" indent="0" algn="just">
              <a:buNone/>
            </a:pPr>
            <a:r>
              <a:rPr lang="pt-BR" dirty="0"/>
              <a:t>	Deve-se comprovar a condição econômica do autor e requerer o indeferimento com intimação para pagamento das custar prévias e taxa judiciária.</a:t>
            </a:r>
          </a:p>
          <a:p>
            <a:pPr marL="0" indent="0" algn="just">
              <a:buNone/>
            </a:pPr>
            <a:r>
              <a:rPr lang="pt-BR" dirty="0"/>
              <a:t>	</a:t>
            </a:r>
            <a:r>
              <a:rPr lang="pt-BR" sz="2800" dirty="0"/>
              <a:t>Art. 98. A pessoa natural ou jurídica, brasileira ou estrangeira, </a:t>
            </a:r>
            <a:r>
              <a:rPr lang="pt-BR" sz="2800" b="1" dirty="0"/>
              <a:t>com insuficiência de recursos para pagar as custas</a:t>
            </a:r>
            <a:r>
              <a:rPr lang="pt-BR" sz="2800" dirty="0"/>
              <a:t>, as despesas processuais e os honorários advocatícios </a:t>
            </a:r>
            <a:r>
              <a:rPr lang="pt-BR" sz="2800" b="1" dirty="0"/>
              <a:t>tem direito à gratuidade da justiça</a:t>
            </a:r>
            <a:r>
              <a:rPr lang="pt-BR" sz="2800" dirty="0"/>
              <a:t>, na forma da lei.</a:t>
            </a:r>
          </a:p>
          <a:p>
            <a:pPr marL="0" indent="0" algn="just">
              <a:buNone/>
            </a:pPr>
            <a:endParaRPr lang="pt-BR" dirty="0"/>
          </a:p>
          <a:p>
            <a:pPr marL="0" indent="0">
              <a:buNone/>
            </a:pPr>
            <a:r>
              <a:rPr lang="pt-BR" dirty="0">
                <a:solidFill>
                  <a:srgbClr val="FF0000"/>
                </a:solidFill>
              </a:rPr>
              <a:t>INÉPCIA DA INICIAL </a:t>
            </a:r>
            <a:r>
              <a:rPr lang="pt-BR" dirty="0">
                <a:highlight>
                  <a:srgbClr val="FFFF00"/>
                </a:highlight>
              </a:rPr>
              <a:t> [PEREMPTÓRIAS] </a:t>
            </a:r>
          </a:p>
          <a:p>
            <a:pPr marL="0" indent="0" algn="just">
              <a:buNone/>
            </a:pPr>
            <a:r>
              <a:rPr lang="pt-BR" dirty="0"/>
              <a:t>Não requerer o indeferimento da inicial </a:t>
            </a:r>
            <a:r>
              <a:rPr lang="pt-BR" u="sng" dirty="0"/>
              <a:t>pois ela já foi deferida com o “cite-se”</a:t>
            </a:r>
            <a:r>
              <a:rPr lang="pt-BR" dirty="0"/>
              <a:t>. Requerer a </a:t>
            </a:r>
            <a:r>
              <a:rPr lang="pt-BR" b="1" dirty="0"/>
              <a:t>extinção do processo sem julgamento de mérito</a:t>
            </a:r>
            <a:r>
              <a:rPr lang="pt-BR" dirty="0"/>
              <a:t>.</a:t>
            </a:r>
          </a:p>
          <a:p>
            <a:pPr marL="0" indent="0" algn="just">
              <a:buNone/>
            </a:pPr>
            <a:r>
              <a:rPr lang="pt-BR" dirty="0"/>
              <a:t>Art. 330. A petição inicial será indeferida </a:t>
            </a:r>
            <a:r>
              <a:rPr lang="pt-BR" dirty="0" err="1"/>
              <a:t>quando:I</a:t>
            </a:r>
            <a:r>
              <a:rPr lang="pt-BR" dirty="0"/>
              <a:t> - for inepta;  </a:t>
            </a:r>
            <a:r>
              <a:rPr lang="pt-BR" dirty="0">
                <a:solidFill>
                  <a:srgbClr val="FF0000"/>
                </a:solidFill>
              </a:rPr>
              <a:t>§ 1º Considera-se inepta a petição inicial quando: </a:t>
            </a:r>
            <a:r>
              <a:rPr lang="pt-BR" dirty="0"/>
              <a:t>I - lhe faltar pedido ou causa de pedir;  II - o pedido for indeterminado, ressalvadas as hipóteses legais em que se permite o pedido genérico; III - da narração dos fatos não decorrer logicamente a conclusão; IV - contiver pedidos incompatíveis entre si.</a:t>
            </a:r>
          </a:p>
          <a:p>
            <a:pPr marL="0" indent="0" algn="just">
              <a:buNone/>
            </a:pPr>
            <a:endParaRPr lang="pt-BR" sz="2800" dirty="0"/>
          </a:p>
          <a:p>
            <a:pPr marL="0" indent="0" algn="just">
              <a:buNone/>
            </a:pPr>
            <a:endParaRPr lang="pt-BR" dirty="0"/>
          </a:p>
        </p:txBody>
      </p:sp>
    </p:spTree>
    <p:extLst>
      <p:ext uri="{BB962C8B-B14F-4D97-AF65-F5344CB8AC3E}">
        <p14:creationId xmlns:p14="http://schemas.microsoft.com/office/powerpoint/2010/main" val="3787826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0"/>
            <a:ext cx="9144000" cy="6858000"/>
          </a:xfrm>
        </p:spPr>
        <p:txBody>
          <a:bodyPr>
            <a:normAutofit fontScale="47500" lnSpcReduction="20000"/>
          </a:bodyPr>
          <a:lstStyle/>
          <a:p>
            <a:pPr algn="just"/>
            <a:r>
              <a:rPr lang="pt-BR" dirty="0"/>
              <a:t>[PEREMPTÓRIAS] </a:t>
            </a:r>
            <a:r>
              <a:rPr lang="pt-BR" dirty="0">
                <a:solidFill>
                  <a:srgbClr val="FF0000"/>
                </a:solidFill>
                <a:highlight>
                  <a:srgbClr val="FFFF00"/>
                </a:highlight>
              </a:rPr>
              <a:t>COISA JULGADA</a:t>
            </a:r>
          </a:p>
          <a:p>
            <a:pPr marL="0" indent="0" algn="just">
              <a:buNone/>
            </a:pPr>
            <a:r>
              <a:rPr lang="pt-BR" b="0" i="0" dirty="0">
                <a:solidFill>
                  <a:srgbClr val="000000"/>
                </a:solidFill>
                <a:effectLst/>
                <a:latin typeface="Arial" panose="020B0604020202020204" pitchFamily="34" charset="0"/>
              </a:rPr>
              <a:t>	337, § 4º Há </a:t>
            </a:r>
            <a:r>
              <a:rPr lang="pt-BR" b="1" i="0" u="sng" dirty="0">
                <a:solidFill>
                  <a:srgbClr val="000000"/>
                </a:solidFill>
                <a:effectLst/>
                <a:latin typeface="Arial" panose="020B0604020202020204" pitchFamily="34" charset="0"/>
              </a:rPr>
              <a:t>coisa julgada</a:t>
            </a:r>
            <a:r>
              <a:rPr lang="pt-BR" b="0" i="0" dirty="0">
                <a:solidFill>
                  <a:srgbClr val="000000"/>
                </a:solidFill>
                <a:effectLst/>
                <a:latin typeface="Arial" panose="020B0604020202020204" pitchFamily="34" charset="0"/>
              </a:rPr>
              <a:t> quando se repete ação que já foi decidida por </a:t>
            </a:r>
            <a:r>
              <a:rPr lang="pt-BR" b="1" i="0" u="sng" dirty="0">
                <a:solidFill>
                  <a:srgbClr val="000000"/>
                </a:solidFill>
                <a:effectLst/>
                <a:latin typeface="Arial" panose="020B0604020202020204" pitchFamily="34" charset="0"/>
              </a:rPr>
              <a:t>decisão transitada em julgado</a:t>
            </a:r>
            <a:r>
              <a:rPr lang="pt-BR" b="0" i="0" dirty="0">
                <a:solidFill>
                  <a:srgbClr val="000000"/>
                </a:solidFill>
                <a:effectLst/>
                <a:latin typeface="Arial" panose="020B0604020202020204" pitchFamily="34" charset="0"/>
              </a:rPr>
              <a:t>.</a:t>
            </a:r>
          </a:p>
          <a:p>
            <a:pPr marL="0" indent="0" algn="just">
              <a:buNone/>
            </a:pPr>
            <a:r>
              <a:rPr lang="pt-BR" sz="2800" dirty="0">
                <a:effectLst/>
                <a:latin typeface="Calibri" panose="020F0502020204030204" pitchFamily="34" charset="0"/>
                <a:ea typeface="Calibri" panose="020F0502020204030204" pitchFamily="34" charset="0"/>
                <a:cs typeface="Times New Roman" panose="02020603050405020304" pitchFamily="18" charset="0"/>
              </a:rPr>
              <a:t>Art. 337. § 2º </a:t>
            </a:r>
            <a:r>
              <a:rPr lang="pt-BR" sz="2800" b="1" dirty="0">
                <a:effectLst/>
                <a:latin typeface="Calibri" panose="020F0502020204030204" pitchFamily="34" charset="0"/>
                <a:ea typeface="Calibri" panose="020F0502020204030204" pitchFamily="34" charset="0"/>
                <a:cs typeface="Times New Roman" panose="02020603050405020304" pitchFamily="18" charset="0"/>
              </a:rPr>
              <a:t>Uma ação </a:t>
            </a:r>
            <a:r>
              <a:rPr lang="pt-BR" sz="2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É IDÊNTICA</a:t>
            </a:r>
            <a:r>
              <a:rPr lang="pt-BR" sz="2800" dirty="0">
                <a:effectLst/>
                <a:latin typeface="Calibri" panose="020F0502020204030204" pitchFamily="34" charset="0"/>
                <a:ea typeface="Calibri" panose="020F0502020204030204" pitchFamily="34" charset="0"/>
                <a:cs typeface="Times New Roman" panose="02020603050405020304" pitchFamily="18" charset="0"/>
              </a:rPr>
              <a:t> a outra quando possui as </a:t>
            </a:r>
            <a:r>
              <a:rPr lang="pt-BR" sz="2800" u="sng" dirty="0">
                <a:effectLst/>
                <a:latin typeface="Calibri" panose="020F0502020204030204" pitchFamily="34" charset="0"/>
                <a:ea typeface="Calibri" panose="020F0502020204030204" pitchFamily="34" charset="0"/>
                <a:cs typeface="Times New Roman" panose="02020603050405020304" pitchFamily="18" charset="0"/>
              </a:rPr>
              <a:t>mesmas partes, a mesma causa de pedir e o mesmo pedido</a:t>
            </a:r>
            <a:r>
              <a:rPr lang="pt-BR" sz="2800" dirty="0">
                <a:effectLst/>
                <a:latin typeface="Calibri" panose="020F0502020204030204" pitchFamily="34" charset="0"/>
                <a:ea typeface="Calibri" panose="020F0502020204030204" pitchFamily="34" charset="0"/>
                <a:cs typeface="Times New Roman" panose="02020603050405020304" pitchFamily="18" charset="0"/>
              </a:rPr>
              <a:t>.</a:t>
            </a:r>
            <a:endParaRPr lang="pt-BR" dirty="0"/>
          </a:p>
          <a:p>
            <a:pPr marL="0" indent="0" algn="just">
              <a:buNone/>
            </a:pPr>
            <a:r>
              <a:rPr lang="pt-BR" dirty="0"/>
              <a:t>	</a:t>
            </a:r>
            <a:r>
              <a:rPr lang="pt-BR" b="1" u="sng" dirty="0">
                <a:solidFill>
                  <a:srgbClr val="FF0000"/>
                </a:solidFill>
                <a:highlight>
                  <a:srgbClr val="00FF00"/>
                </a:highlight>
              </a:rPr>
              <a:t>CONSEQUÊNCIA</a:t>
            </a:r>
            <a:r>
              <a:rPr lang="pt-BR" dirty="0"/>
              <a:t>: extinção da segunda!</a:t>
            </a:r>
          </a:p>
          <a:p>
            <a:pPr marL="0" indent="0" algn="just">
              <a:buNone/>
            </a:pPr>
            <a:endParaRPr lang="pt-BR" dirty="0"/>
          </a:p>
          <a:p>
            <a:pPr algn="just"/>
            <a:r>
              <a:rPr lang="pt-BR" dirty="0"/>
              <a:t>[ PEREMPTÓRIAS] </a:t>
            </a:r>
            <a:r>
              <a:rPr lang="pt-BR" dirty="0">
                <a:solidFill>
                  <a:srgbClr val="FF0000"/>
                </a:solidFill>
                <a:highlight>
                  <a:srgbClr val="FFFF00"/>
                </a:highlight>
              </a:rPr>
              <a:t>LITISPENDÊNCIA</a:t>
            </a:r>
          </a:p>
          <a:p>
            <a:pPr marL="0" indent="0" algn="just">
              <a:buNone/>
            </a:pPr>
            <a:r>
              <a:rPr lang="pt-BR" dirty="0"/>
              <a:t>	337</a:t>
            </a:r>
            <a:r>
              <a:rPr lang="pt-BR" b="0" i="0" dirty="0">
                <a:solidFill>
                  <a:srgbClr val="000000"/>
                </a:solidFill>
                <a:effectLst/>
                <a:latin typeface="Arial" panose="020B0604020202020204" pitchFamily="34" charset="0"/>
              </a:rPr>
              <a:t> § 1º Verifica-se a litispendência ou a coisa julgada quando </a:t>
            </a:r>
            <a:r>
              <a:rPr lang="pt-BR" b="1" i="0" u="sng" dirty="0">
                <a:solidFill>
                  <a:srgbClr val="000000"/>
                </a:solidFill>
                <a:effectLst/>
                <a:latin typeface="Arial" panose="020B0604020202020204" pitchFamily="34" charset="0"/>
              </a:rPr>
              <a:t>se reproduz ação anteriormente ajuizada</a:t>
            </a:r>
            <a:r>
              <a:rPr lang="pt-BR" b="0" i="0" dirty="0">
                <a:solidFill>
                  <a:srgbClr val="000000"/>
                </a:solidFill>
                <a:effectLst/>
                <a:latin typeface="Arial" panose="020B0604020202020204" pitchFamily="34" charset="0"/>
              </a:rPr>
              <a:t>.</a:t>
            </a:r>
            <a:endParaRPr lang="pt-BR" dirty="0"/>
          </a:p>
          <a:p>
            <a:pPr marL="0" indent="0" algn="just">
              <a:buNone/>
            </a:pPr>
            <a:r>
              <a:rPr lang="pt-BR" dirty="0"/>
              <a:t>	É a reprodução de ação idêntica de outra já em curso. Tem os mesmos 3 elementos identificadores da causa: partes, pedido e causa de pedir. Para o réu </a:t>
            </a:r>
            <a:r>
              <a:rPr lang="pt-BR" b="1" dirty="0"/>
              <a:t>é a citação válida que determina a litispendência </a:t>
            </a:r>
            <a:r>
              <a:rPr lang="pt-BR" dirty="0"/>
              <a:t>(Art. 240, CPC).  Deve juntar com a contestação cópia da petição inicial comprovando a identidade dos 3 elementos. 	</a:t>
            </a:r>
            <a:r>
              <a:rPr lang="pt-BR" b="1" dirty="0">
                <a:solidFill>
                  <a:srgbClr val="FF0000"/>
                </a:solidFill>
                <a:highlight>
                  <a:srgbClr val="00FF00"/>
                </a:highlight>
              </a:rPr>
              <a:t>CONSEQUÊNCIA</a:t>
            </a:r>
            <a:r>
              <a:rPr lang="pt-BR" dirty="0"/>
              <a:t>: Extinção da segunda.</a:t>
            </a:r>
          </a:p>
          <a:p>
            <a:pPr marL="0" indent="0" algn="just">
              <a:buNone/>
            </a:pPr>
            <a:endParaRPr lang="pt-BR" dirty="0"/>
          </a:p>
          <a:p>
            <a:pPr marL="0" indent="0" algn="ctr">
              <a:buNone/>
            </a:pPr>
            <a:r>
              <a:rPr lang="pt-BR" b="1" dirty="0">
                <a:solidFill>
                  <a:srgbClr val="FF0000"/>
                </a:solidFill>
                <a:highlight>
                  <a:srgbClr val="FFFF00"/>
                </a:highlight>
              </a:rPr>
              <a:t>PEREMPÇÃO  </a:t>
            </a:r>
            <a:r>
              <a:rPr lang="pt-BR" dirty="0"/>
              <a:t>[</a:t>
            </a:r>
            <a:r>
              <a:rPr lang="pt-BR" dirty="0">
                <a:highlight>
                  <a:srgbClr val="FFFF00"/>
                </a:highlight>
              </a:rPr>
              <a:t>PEREMPTÓRIAS</a:t>
            </a:r>
            <a:r>
              <a:rPr lang="pt-BR" dirty="0"/>
              <a:t>] </a:t>
            </a:r>
          </a:p>
          <a:p>
            <a:pPr marL="0" indent="0" algn="just">
              <a:buNone/>
            </a:pPr>
            <a:r>
              <a:rPr lang="pt-BR" dirty="0"/>
              <a:t>	</a:t>
            </a:r>
            <a:r>
              <a:rPr lang="pt-BR" b="1" dirty="0"/>
              <a:t>JULGAMENTO SEM MÉRITO </a:t>
            </a:r>
            <a:r>
              <a:rPr lang="pt-BR" b="1" dirty="0">
                <a:solidFill>
                  <a:srgbClr val="FF0000"/>
                </a:solidFill>
              </a:rPr>
              <a:t>Art. 486</a:t>
            </a:r>
            <a:r>
              <a:rPr lang="pt-BR" dirty="0"/>
              <a:t>. . O pronunciamento judicial </a:t>
            </a:r>
            <a:r>
              <a:rPr lang="pt-BR" u="sng" dirty="0"/>
              <a:t>que não resolve o mérito </a:t>
            </a:r>
            <a:r>
              <a:rPr lang="pt-BR" b="1" dirty="0">
                <a:solidFill>
                  <a:srgbClr val="FF0000"/>
                </a:solidFill>
              </a:rPr>
              <a:t>não obsta </a:t>
            </a:r>
            <a:r>
              <a:rPr lang="pt-BR" dirty="0"/>
              <a:t>a que a parte proponha </a:t>
            </a:r>
            <a:r>
              <a:rPr lang="pt-BR" dirty="0">
                <a:solidFill>
                  <a:srgbClr val="FF0000"/>
                </a:solidFill>
              </a:rPr>
              <a:t>nova ação</a:t>
            </a:r>
            <a:r>
              <a:rPr lang="pt-BR" dirty="0"/>
              <a:t>.</a:t>
            </a:r>
          </a:p>
          <a:p>
            <a:pPr marL="0" indent="0" algn="just">
              <a:buNone/>
            </a:pPr>
            <a:r>
              <a:rPr lang="pt-BR" dirty="0"/>
              <a:t>	PEREMPÇÃO § 3º </a:t>
            </a:r>
            <a:r>
              <a:rPr lang="pt-BR" b="1" dirty="0"/>
              <a:t>Se o autor der causa, por 3 (</a:t>
            </a:r>
            <a:r>
              <a:rPr lang="pt-BR" b="1" dirty="0">
                <a:solidFill>
                  <a:srgbClr val="FF0000"/>
                </a:solidFill>
              </a:rPr>
              <a:t>TRÊS</a:t>
            </a:r>
            <a:r>
              <a:rPr lang="pt-BR" b="1" dirty="0"/>
              <a:t>) vezes</a:t>
            </a:r>
            <a:r>
              <a:rPr lang="pt-BR" dirty="0"/>
              <a:t>, a sentença fundada em abandono da causa, </a:t>
            </a:r>
            <a:r>
              <a:rPr lang="pt-BR" b="1" dirty="0"/>
              <a:t>não poderá propor nova ação </a:t>
            </a:r>
            <a:r>
              <a:rPr lang="pt-BR" dirty="0"/>
              <a:t>contra o réu com o mesmo objeto, ficando-lhe ressalvada, entretanto, a possibilidade de alegar em defesa o seu direito.</a:t>
            </a:r>
          </a:p>
          <a:p>
            <a:pPr marL="0" indent="0" algn="just">
              <a:buNone/>
            </a:pPr>
            <a:r>
              <a:rPr lang="pt-BR" dirty="0"/>
              <a:t>	</a:t>
            </a:r>
            <a:r>
              <a:rPr lang="pt-BR" b="1" dirty="0">
                <a:highlight>
                  <a:srgbClr val="00FF00"/>
                </a:highlight>
              </a:rPr>
              <a:t>CONCLUSÃO</a:t>
            </a:r>
            <a:r>
              <a:rPr lang="pt-BR" dirty="0"/>
              <a:t>: </a:t>
            </a:r>
            <a:r>
              <a:rPr lang="pt-BR" b="1" u="sng" dirty="0"/>
              <a:t>4ª AÇÃO JÁ ERA </a:t>
            </a:r>
            <a:r>
              <a:rPr lang="pt-BR" dirty="0"/>
              <a:t>!!!!</a:t>
            </a:r>
          </a:p>
          <a:p>
            <a:pPr marL="0" indent="0" algn="just">
              <a:buNone/>
            </a:pPr>
            <a:r>
              <a:rPr lang="pt-BR" dirty="0"/>
              <a:t>	PEREMPÇÃO: É a perda do direito de ação e o autor não poderá ajuizar nova ação e o réu deve juntar com a contestação as </a:t>
            </a:r>
            <a:r>
              <a:rPr lang="pt-BR" dirty="0">
                <a:solidFill>
                  <a:srgbClr val="FF0000"/>
                </a:solidFill>
              </a:rPr>
              <a:t>3 sentenças </a:t>
            </a:r>
            <a:r>
              <a:rPr lang="pt-BR" dirty="0"/>
              <a:t>e certidões de trânsito em julgado para comprovar a perempção.</a:t>
            </a:r>
          </a:p>
          <a:p>
            <a:pPr marL="0" indent="0">
              <a:buNone/>
            </a:pPr>
            <a:endParaRPr lang="pt-BR" dirty="0"/>
          </a:p>
          <a:p>
            <a:pPr marL="0" indent="0">
              <a:buNone/>
            </a:pPr>
            <a:r>
              <a:rPr lang="pt-BR" dirty="0"/>
              <a:t>CLÁUSULA COMPROMISSÓRIA DE </a:t>
            </a:r>
            <a:r>
              <a:rPr lang="pt-BR" dirty="0">
                <a:solidFill>
                  <a:srgbClr val="FF0000"/>
                </a:solidFill>
              </a:rPr>
              <a:t>ARBITRAGE </a:t>
            </a:r>
            <a:r>
              <a:rPr lang="pt-BR" dirty="0"/>
              <a:t>[</a:t>
            </a:r>
            <a:r>
              <a:rPr lang="pt-BR" dirty="0">
                <a:highlight>
                  <a:srgbClr val="FFFF00"/>
                </a:highlight>
              </a:rPr>
              <a:t>PEREMPTÓRIAS</a:t>
            </a:r>
            <a:r>
              <a:rPr lang="pt-BR" dirty="0"/>
              <a:t>] </a:t>
            </a:r>
          </a:p>
          <a:p>
            <a:pPr marL="0" indent="0">
              <a:buNone/>
            </a:pPr>
            <a:r>
              <a:rPr lang="pt-BR" dirty="0"/>
              <a:t>	Lei nº 9.307/96 - 	dispõe sobre a arbitragem.: </a:t>
            </a:r>
            <a:r>
              <a:rPr lang="pt-BR" u="sng" dirty="0">
                <a:highlight>
                  <a:srgbClr val="00FF00"/>
                </a:highlight>
              </a:rPr>
              <a:t>Não pode ser conhecida de ofício!</a:t>
            </a:r>
            <a:endParaRPr lang="pt-BR" dirty="0">
              <a:highlight>
                <a:srgbClr val="00FF00"/>
              </a:highlight>
            </a:endParaRPr>
          </a:p>
          <a:p>
            <a:pPr marL="0" indent="0" algn="just">
              <a:buNone/>
            </a:pPr>
            <a:r>
              <a:rPr lang="pt-BR" dirty="0"/>
              <a:t>	Caso seja alegada pelo réu em preliminar de contestação, ocorre a preclusão e não pode ser alegada em outra oportunidade fora da contestação!.  </a:t>
            </a:r>
            <a:r>
              <a:rPr lang="pt-BR" dirty="0">
                <a:solidFill>
                  <a:srgbClr val="FF0000"/>
                </a:solidFill>
                <a:highlight>
                  <a:srgbClr val="00FF00"/>
                </a:highlight>
              </a:rPr>
              <a:t>CONSEQUÊNCIA</a:t>
            </a:r>
            <a:r>
              <a:rPr lang="pt-BR" dirty="0"/>
              <a:t>: Extinção do processo </a:t>
            </a:r>
            <a:r>
              <a:rPr lang="pt-BR" dirty="0">
                <a:solidFill>
                  <a:srgbClr val="FF0000"/>
                </a:solidFill>
              </a:rPr>
              <a:t>sem</a:t>
            </a:r>
            <a:r>
              <a:rPr lang="pt-BR" dirty="0"/>
              <a:t> julgamento de mérito.</a:t>
            </a:r>
          </a:p>
          <a:p>
            <a:pPr marL="0" indent="0" algn="just">
              <a:buNone/>
            </a:pPr>
            <a:r>
              <a:rPr lang="pt-BR" dirty="0"/>
              <a:t>	NÃO ESQUECER: princípio da causalidade e sucumbência! </a:t>
            </a:r>
            <a:r>
              <a:rPr lang="pt-BR" dirty="0">
                <a:solidFill>
                  <a:srgbClr val="FF0000"/>
                </a:solidFill>
              </a:rPr>
              <a:t>PRELIMINARES DE OFÍCIO </a:t>
            </a:r>
            <a:r>
              <a:rPr lang="pt-BR" dirty="0"/>
              <a:t>337: § 5º Excetuadas a convenção de </a:t>
            </a:r>
            <a:r>
              <a:rPr lang="pt-BR" dirty="0">
                <a:solidFill>
                  <a:srgbClr val="FF0000"/>
                </a:solidFill>
              </a:rPr>
              <a:t>arbitragem</a:t>
            </a:r>
            <a:r>
              <a:rPr lang="pt-BR" dirty="0"/>
              <a:t> e a </a:t>
            </a:r>
            <a:r>
              <a:rPr lang="pt-BR" dirty="0">
                <a:solidFill>
                  <a:srgbClr val="FF0000"/>
                </a:solidFill>
              </a:rPr>
              <a:t>incompetência relativa</a:t>
            </a:r>
            <a:r>
              <a:rPr lang="pt-BR" dirty="0"/>
              <a:t>, o </a:t>
            </a:r>
            <a:r>
              <a:rPr lang="pt-BR" b="1" u="sng" dirty="0"/>
              <a:t>juiz conhecerá de ofício </a:t>
            </a:r>
            <a:r>
              <a:rPr lang="pt-BR" dirty="0"/>
              <a:t>das matérias enumeradas neste artigo. conhecer de ofício? (sem provocação da parte)</a:t>
            </a:r>
          </a:p>
          <a:p>
            <a:pPr marL="0" indent="0" algn="just">
              <a:buNone/>
            </a:pPr>
            <a:r>
              <a:rPr lang="pt-BR" dirty="0"/>
              <a:t>§ 6º A ausência de alegação da existência de convenção de arbitragem, na forma prevista neste Capítulo, </a:t>
            </a:r>
            <a:r>
              <a:rPr lang="pt-BR" b="1" u="sng" dirty="0"/>
              <a:t>implica aceitação da jurisdição estatal e renúncia ao juízo arbitral</a:t>
            </a:r>
            <a:r>
              <a:rPr lang="pt-BR" dirty="0"/>
              <a:t>.</a:t>
            </a:r>
          </a:p>
          <a:p>
            <a:pPr marL="0" indent="0" algn="just">
              <a:buNone/>
            </a:pPr>
            <a:endParaRPr lang="pt-BR" dirty="0"/>
          </a:p>
        </p:txBody>
      </p:sp>
    </p:spTree>
    <p:extLst>
      <p:ext uri="{BB962C8B-B14F-4D97-AF65-F5344CB8AC3E}">
        <p14:creationId xmlns:p14="http://schemas.microsoft.com/office/powerpoint/2010/main" val="963497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117446"/>
            <a:ext cx="9144000" cy="6740554"/>
          </a:xfrm>
        </p:spPr>
        <p:txBody>
          <a:bodyPr>
            <a:normAutofit fontScale="92500" lnSpcReduction="20000"/>
          </a:bodyPr>
          <a:lstStyle/>
          <a:p>
            <a:pPr marL="0" indent="0" algn="ctr">
              <a:buNone/>
            </a:pPr>
            <a:r>
              <a:rPr lang="pt-BR" dirty="0"/>
              <a:t>[</a:t>
            </a:r>
            <a:r>
              <a:rPr lang="pt-BR" dirty="0">
                <a:highlight>
                  <a:srgbClr val="00FFFF"/>
                </a:highlight>
              </a:rPr>
              <a:t>DEFESA PREJUDICIAL DE MÉRITO</a:t>
            </a:r>
            <a:r>
              <a:rPr lang="pt-BR" dirty="0"/>
              <a:t>]</a:t>
            </a:r>
          </a:p>
          <a:p>
            <a:pPr marL="0" indent="0">
              <a:buNone/>
            </a:pPr>
            <a:r>
              <a:rPr lang="pt-BR" dirty="0"/>
              <a:t>	</a:t>
            </a:r>
          </a:p>
          <a:p>
            <a:pPr marL="0" indent="0" algn="just">
              <a:buNone/>
            </a:pPr>
            <a:r>
              <a:rPr lang="pt-BR" dirty="0"/>
              <a:t>	Preliminares de Mérito: neste momento, discute-se prescrição e decadência, logo é o caso de pedido de improcedência da ação!</a:t>
            </a:r>
          </a:p>
          <a:p>
            <a:pPr marL="0" indent="0" algn="just">
              <a:buNone/>
            </a:pPr>
            <a:endParaRPr lang="pt-BR" dirty="0"/>
          </a:p>
          <a:p>
            <a:pPr marL="0" indent="0" algn="just">
              <a:buNone/>
            </a:pPr>
            <a:r>
              <a:rPr lang="pt-BR" b="0" i="0" dirty="0">
                <a:effectLst/>
                <a:latin typeface="Times New Roman" panose="02020603050405020304" pitchFamily="18" charset="0"/>
              </a:rPr>
              <a:t>	CÓDIGO CIVIL</a:t>
            </a:r>
          </a:p>
          <a:p>
            <a:pPr marL="0" indent="0" algn="just">
              <a:buNone/>
            </a:pPr>
            <a:r>
              <a:rPr lang="pt-BR" b="0" i="0" dirty="0">
                <a:effectLst/>
                <a:latin typeface="Times New Roman" panose="02020603050405020304" pitchFamily="18" charset="0"/>
              </a:rPr>
              <a:t>	Art. 189. Violado o direito, nasce para o titular a pretensão, a qual se extingue, pela prescrição, nos prazos a que aludem os </a:t>
            </a:r>
            <a:r>
              <a:rPr lang="pt-BR" b="0" i="0" dirty="0" err="1">
                <a:effectLst/>
                <a:latin typeface="Times New Roman" panose="02020603050405020304" pitchFamily="18" charset="0"/>
              </a:rPr>
              <a:t>arts</a:t>
            </a:r>
            <a:r>
              <a:rPr lang="pt-BR" b="0" i="0" dirty="0">
                <a:effectLst/>
                <a:latin typeface="Times New Roman" panose="02020603050405020304" pitchFamily="18" charset="0"/>
              </a:rPr>
              <a:t>. 205 e 206.</a:t>
            </a:r>
          </a:p>
          <a:p>
            <a:pPr marL="0" indent="0" algn="just">
              <a:buNone/>
            </a:pPr>
            <a:r>
              <a:rPr lang="pt-BR" b="0" i="0" dirty="0">
                <a:effectLst/>
                <a:latin typeface="Times New Roman" panose="02020603050405020304" pitchFamily="18" charset="0"/>
              </a:rPr>
              <a:t>	Art. 210. Deve o juiz, de ofício, conhecer da decadência (</a:t>
            </a:r>
            <a:r>
              <a:rPr lang="pt-BR" sz="2200" b="0" i="1" dirty="0">
                <a:effectLst/>
                <a:latin typeface="Times New Roman" panose="02020603050405020304" pitchFamily="18" charset="0"/>
              </a:rPr>
              <a:t>e prescrição</a:t>
            </a:r>
            <a:r>
              <a:rPr lang="pt-BR" b="0" i="0" dirty="0">
                <a:effectLst/>
                <a:latin typeface="Times New Roman" panose="02020603050405020304" pitchFamily="18" charset="0"/>
              </a:rPr>
              <a:t>), quando estabelecida por lei.</a:t>
            </a:r>
            <a:endParaRPr lang="pt-BR" dirty="0">
              <a:latin typeface="Times New Roman" panose="02020603050405020304" pitchFamily="18" charset="0"/>
            </a:endParaRPr>
          </a:p>
          <a:p>
            <a:pPr marL="0" indent="0" algn="just">
              <a:buNone/>
            </a:pPr>
            <a:r>
              <a:rPr lang="pt-BR" dirty="0">
                <a:latin typeface="Times New Roman" panose="02020603050405020304" pitchFamily="18" charset="0"/>
              </a:rPr>
              <a:t>	Art. 198. Também não corre a prescrição: I - contra os incapazes de que trata o art. 3º...</a:t>
            </a:r>
          </a:p>
          <a:p>
            <a:pPr marL="0" indent="0" algn="just">
              <a:buNone/>
            </a:pPr>
            <a:endParaRPr lang="pt-BR" dirty="0">
              <a:latin typeface="Times New Roman" panose="02020603050405020304" pitchFamily="18" charset="0"/>
            </a:endParaRPr>
          </a:p>
          <a:p>
            <a:pPr marL="0" indent="0" algn="just">
              <a:buNone/>
            </a:pPr>
            <a:r>
              <a:rPr lang="pt-BR" dirty="0"/>
              <a:t>	CPC</a:t>
            </a:r>
          </a:p>
          <a:p>
            <a:pPr marL="0" indent="0" algn="just">
              <a:buNone/>
            </a:pPr>
            <a:r>
              <a:rPr lang="pt-BR" dirty="0"/>
              <a:t>	Art. 332 - § 1º </a:t>
            </a:r>
            <a:r>
              <a:rPr lang="pt-BR" b="1" dirty="0"/>
              <a:t>O juiz também poderá</a:t>
            </a:r>
            <a:r>
              <a:rPr lang="pt-BR" dirty="0"/>
              <a:t> julgar liminarmente improcedente o pedido se verificar, desde logo, a ocorrência de </a:t>
            </a:r>
            <a:r>
              <a:rPr lang="pt-BR" b="1" dirty="0"/>
              <a:t>decadência ou de prescrição</a:t>
            </a:r>
            <a:r>
              <a:rPr lang="pt-BR" dirty="0"/>
              <a:t>.</a:t>
            </a:r>
          </a:p>
        </p:txBody>
      </p:sp>
    </p:spTree>
    <p:extLst>
      <p:ext uri="{BB962C8B-B14F-4D97-AF65-F5344CB8AC3E}">
        <p14:creationId xmlns:p14="http://schemas.microsoft.com/office/powerpoint/2010/main" val="186024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0"/>
            <a:ext cx="9144000" cy="6857999"/>
          </a:xfrm>
        </p:spPr>
        <p:txBody>
          <a:bodyPr>
            <a:normAutofit fontScale="70000" lnSpcReduction="20000"/>
          </a:bodyPr>
          <a:lstStyle/>
          <a:p>
            <a:pPr marL="0" indent="0" algn="ctr">
              <a:lnSpc>
                <a:spcPct val="107000"/>
              </a:lnSpc>
              <a:buNone/>
            </a:pPr>
            <a:r>
              <a:rPr lang="pt-BR" sz="3600" dirty="0">
                <a:highlight>
                  <a:srgbClr val="00FF00"/>
                </a:highlight>
                <a:latin typeface="Calibri" panose="020F0502020204030204" pitchFamily="34" charset="0"/>
                <a:ea typeface="Calibri" panose="020F0502020204030204" pitchFamily="34" charset="0"/>
                <a:cs typeface="Times New Roman" panose="02020603050405020304" pitchFamily="18" charset="0"/>
              </a:rPr>
              <a:t> [</a:t>
            </a:r>
            <a:r>
              <a:rPr lang="pt-BR" sz="3600" dirty="0">
                <a:solidFill>
                  <a:srgbClr val="FF0000"/>
                </a:solidFill>
                <a:highlight>
                  <a:srgbClr val="00FF00"/>
                </a:highlight>
                <a:latin typeface="Calibri" panose="020F0502020204030204" pitchFamily="34" charset="0"/>
                <a:ea typeface="Calibri" panose="020F0502020204030204" pitchFamily="34" charset="0"/>
                <a:cs typeface="Times New Roman" panose="02020603050405020304" pitchFamily="18" charset="0"/>
              </a:rPr>
              <a:t>MÉRITO</a:t>
            </a:r>
            <a:r>
              <a:rPr lang="pt-BR" sz="3600" dirty="0">
                <a:highlight>
                  <a:srgbClr val="00FF00"/>
                </a:highligh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buNone/>
            </a:pPr>
            <a:r>
              <a:rPr lang="pt-BR" sz="2800" dirty="0">
                <a:latin typeface="Calibri" panose="020F0502020204030204" pitchFamily="34" charset="0"/>
                <a:ea typeface="Calibri" panose="020F0502020204030204" pitchFamily="34" charset="0"/>
                <a:cs typeface="Times New Roman" panose="02020603050405020304" pitchFamily="18" charset="0"/>
              </a:rPr>
              <a:t>	IMPUGNAR UM A UM </a:t>
            </a:r>
            <a:r>
              <a:rPr lang="pt-B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OS </a:t>
            </a:r>
            <a:r>
              <a:rPr lang="pt-BR" sz="2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FATOS</a:t>
            </a:r>
            <a:r>
              <a:rPr lang="pt-B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e </a:t>
            </a:r>
            <a:r>
              <a:rPr lang="pt-BR" sz="2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DOCUMENTOS</a:t>
            </a:r>
            <a:r>
              <a:rPr lang="pt-B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ARTICULADOS </a:t>
            </a:r>
            <a:r>
              <a:rPr lang="pt-BR" sz="2800" dirty="0">
                <a:latin typeface="Calibri" panose="020F0502020204030204" pitchFamily="34" charset="0"/>
                <a:ea typeface="Calibri" panose="020F0502020204030204" pitchFamily="34" charset="0"/>
                <a:cs typeface="Times New Roman" panose="02020603050405020304" pitchFamily="18" charset="0"/>
              </a:rPr>
              <a:t>PELO AUTOR</a:t>
            </a:r>
          </a:p>
          <a:p>
            <a:pPr indent="0" algn="just">
              <a:lnSpc>
                <a:spcPct val="107000"/>
              </a:lnSpc>
              <a:buNone/>
            </a:pPr>
            <a:r>
              <a:rPr lang="pt-BR" sz="2800" dirty="0">
                <a:latin typeface="Calibri" panose="020F0502020204030204" pitchFamily="34" charset="0"/>
                <a:ea typeface="Calibri" panose="020F0502020204030204" pitchFamily="34" charset="0"/>
                <a:cs typeface="Times New Roman" panose="02020603050405020304" pitchFamily="18" charset="0"/>
              </a:rPr>
              <a:t>	Deve discorrer sobre cada um dos fatos alegados pelo autor  </a:t>
            </a:r>
            <a:r>
              <a:rPr lang="pt-B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sob pena de </a:t>
            </a:r>
            <a:r>
              <a:rPr lang="pt-BR" sz="28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presunção de veracidade</a:t>
            </a:r>
            <a:r>
              <a:rPr lang="pt-B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dos fatos</a:t>
            </a:r>
            <a:r>
              <a:rPr lang="pt-BR" sz="2800" dirty="0">
                <a:latin typeface="Calibri" panose="020F0502020204030204" pitchFamily="34" charset="0"/>
                <a:ea typeface="Calibri" panose="020F0502020204030204" pitchFamily="34" charset="0"/>
                <a:cs typeface="Times New Roman" panose="02020603050405020304" pitchFamily="18" charset="0"/>
              </a:rPr>
              <a:t>.</a:t>
            </a:r>
            <a:r>
              <a:rPr lang="pt-BR" dirty="0">
                <a:latin typeface="Calibri" panose="020F0502020204030204" pitchFamily="34" charset="0"/>
                <a:ea typeface="Calibri" panose="020F0502020204030204" pitchFamily="34" charset="0"/>
                <a:cs typeface="Times New Roman" panose="02020603050405020304" pitchFamily="18" charset="0"/>
              </a:rPr>
              <a:t> </a:t>
            </a:r>
          </a:p>
          <a:p>
            <a:pPr indent="0" algn="just">
              <a:lnSpc>
                <a:spcPct val="107000"/>
              </a:lnSpc>
              <a:buNone/>
            </a:pPr>
            <a:r>
              <a:rPr lang="pt-BR" sz="2800" dirty="0">
                <a:latin typeface="Calibri" panose="020F0502020204030204" pitchFamily="34" charset="0"/>
                <a:ea typeface="Calibri" panose="020F0502020204030204" pitchFamily="34" charset="0"/>
                <a:cs typeface="Times New Roman" panose="02020603050405020304" pitchFamily="18" charset="0"/>
              </a:rPr>
              <a:t>	Não é necessário citar jurisprudência, lei ou doutrina nessa parte, mas deve-se </a:t>
            </a:r>
            <a:r>
              <a:rPr lang="pt-BR" sz="2800" dirty="0">
                <a:solidFill>
                  <a:srgbClr val="FF0000"/>
                </a:solidFill>
              </a:rPr>
              <a:t>IMPUGNAR DOCUMENTOS </a:t>
            </a:r>
            <a:r>
              <a:rPr lang="pt-BR" sz="2800" dirty="0"/>
              <a:t>UM A UM.</a:t>
            </a:r>
          </a:p>
          <a:p>
            <a:pPr marL="0" indent="0" algn="just">
              <a:buNone/>
            </a:pPr>
            <a:r>
              <a:rPr lang="pt-BR" sz="2800" dirty="0"/>
              <a:t>	Art. 336. </a:t>
            </a:r>
            <a:r>
              <a:rPr lang="pt-BR" sz="2800" b="1" u="sng" dirty="0"/>
              <a:t>Incumbe</a:t>
            </a:r>
            <a:r>
              <a:rPr lang="pt-BR" sz="2800" dirty="0"/>
              <a:t> ao réu alegar, </a:t>
            </a:r>
            <a:r>
              <a:rPr lang="pt-BR" sz="2800" dirty="0">
                <a:solidFill>
                  <a:srgbClr val="FF0000"/>
                </a:solidFill>
              </a:rPr>
              <a:t>na contestação</a:t>
            </a:r>
            <a:r>
              <a:rPr lang="pt-BR" sz="2800" dirty="0"/>
              <a:t>, </a:t>
            </a:r>
            <a:r>
              <a:rPr lang="pt-BR" sz="2800" b="1" u="sng" dirty="0">
                <a:solidFill>
                  <a:srgbClr val="FF0000"/>
                </a:solidFill>
                <a:highlight>
                  <a:srgbClr val="FFFF00"/>
                </a:highlight>
              </a:rPr>
              <a:t>TODA</a:t>
            </a:r>
            <a:r>
              <a:rPr lang="pt-BR" sz="2800" b="1" u="sng" dirty="0">
                <a:solidFill>
                  <a:srgbClr val="FF0000"/>
                </a:solidFill>
              </a:rPr>
              <a:t> A MATÉRIA DE DEFESA</a:t>
            </a:r>
            <a:r>
              <a:rPr lang="pt-BR" sz="2800" dirty="0"/>
              <a:t>, expondo as razões de </a:t>
            </a:r>
            <a:r>
              <a:rPr lang="pt-BR" sz="2800" b="1" dirty="0"/>
              <a:t>fato</a:t>
            </a:r>
            <a:r>
              <a:rPr lang="pt-BR" sz="2800" dirty="0"/>
              <a:t> e de </a:t>
            </a:r>
            <a:r>
              <a:rPr lang="pt-BR" sz="2800" b="1" dirty="0"/>
              <a:t>direito</a:t>
            </a:r>
            <a:r>
              <a:rPr lang="pt-BR" sz="2800" dirty="0"/>
              <a:t> com que impugna o pedido do autor e </a:t>
            </a:r>
            <a:r>
              <a:rPr lang="pt-BR" sz="2800" b="1" dirty="0"/>
              <a:t>especificando as provas que pretende produzir</a:t>
            </a:r>
            <a:r>
              <a:rPr lang="pt-BR" sz="2800" dirty="0"/>
              <a:t>.</a:t>
            </a:r>
          </a:p>
          <a:p>
            <a:pPr marL="0" indent="0">
              <a:buNone/>
            </a:pPr>
            <a:endParaRPr lang="pt-BR" b="1" dirty="0"/>
          </a:p>
          <a:p>
            <a:pPr marL="0" indent="0">
              <a:buNone/>
            </a:pPr>
            <a:r>
              <a:rPr lang="pt-BR" b="1" dirty="0"/>
              <a:t>PARTE PRÁTICA:</a:t>
            </a:r>
          </a:p>
          <a:p>
            <a:pPr marL="0" indent="0">
              <a:buNone/>
            </a:pPr>
            <a:r>
              <a:rPr lang="pt-BR" dirty="0"/>
              <a:t>	DOS REQUERIMENTOS </a:t>
            </a:r>
          </a:p>
          <a:p>
            <a:pPr marL="0" indent="0">
              <a:buNone/>
            </a:pPr>
            <a:r>
              <a:rPr lang="pt-BR" dirty="0"/>
              <a:t>	Diante do exposto, requer à Vossa Excelência:</a:t>
            </a:r>
          </a:p>
          <a:p>
            <a:pPr marL="0" indent="0">
              <a:buNone/>
            </a:pPr>
            <a:r>
              <a:rPr lang="pt-BR" dirty="0"/>
              <a:t>	(de forma lógica!)</a:t>
            </a:r>
          </a:p>
          <a:p>
            <a:pPr marL="0" indent="0">
              <a:buNone/>
            </a:pPr>
            <a:r>
              <a:rPr lang="pt-BR" dirty="0"/>
              <a:t>	(ver item e pedido lógico: extinção com ou sem mérito ou improcedência da ação).</a:t>
            </a:r>
          </a:p>
          <a:p>
            <a:pPr marL="0" indent="0" algn="just">
              <a:buNone/>
            </a:pPr>
            <a:r>
              <a:rPr lang="pt-BR" dirty="0"/>
              <a:t>	</a:t>
            </a:r>
            <a:r>
              <a:rPr lang="pt-BR" b="1" u="sng" dirty="0"/>
              <a:t>ônus sucumbencial</a:t>
            </a:r>
            <a:r>
              <a:rPr lang="pt-BR" dirty="0"/>
              <a:t>: pagamento de despesas processuais e honorários advocatícios.</a:t>
            </a:r>
          </a:p>
          <a:p>
            <a:pPr marL="0" indent="0">
              <a:buNone/>
            </a:pPr>
            <a:r>
              <a:rPr lang="pt-BR" dirty="0"/>
              <a:t>	PROVAS</a:t>
            </a:r>
          </a:p>
          <a:p>
            <a:pPr marL="0" indent="0">
              <a:buNone/>
            </a:pPr>
            <a:r>
              <a:rPr lang="pt-BR" dirty="0"/>
              <a:t>	FECHAMENTO</a:t>
            </a:r>
            <a:endParaRPr lang="pt-BR" sz="2800" dirty="0"/>
          </a:p>
        </p:txBody>
      </p:sp>
    </p:spTree>
    <p:extLst>
      <p:ext uri="{BB962C8B-B14F-4D97-AF65-F5344CB8AC3E}">
        <p14:creationId xmlns:p14="http://schemas.microsoft.com/office/powerpoint/2010/main" val="267661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71221DF-7A45-4246-B3B9-CBC01A451C63}"/>
              </a:ext>
            </a:extLst>
          </p:cNvPr>
          <p:cNvSpPr>
            <a:spLocks noGrp="1"/>
          </p:cNvSpPr>
          <p:nvPr>
            <p:ph idx="1"/>
          </p:nvPr>
        </p:nvSpPr>
        <p:spPr>
          <a:xfrm>
            <a:off x="16778" y="0"/>
            <a:ext cx="9127222" cy="6857999"/>
          </a:xfrm>
        </p:spPr>
        <p:txBody>
          <a:bodyPr>
            <a:normAutofit fontScale="47500" lnSpcReduction="20000"/>
          </a:bodyPr>
          <a:lstStyle/>
          <a:p>
            <a:pPr marL="0" indent="0" algn="ctr">
              <a:buNone/>
            </a:pPr>
            <a:endParaRPr lang="pt-BR" b="1" dirty="0">
              <a:highlight>
                <a:srgbClr val="FFFF00"/>
              </a:highlight>
            </a:endParaRPr>
          </a:p>
          <a:p>
            <a:pPr marL="0" indent="0" algn="ctr">
              <a:buNone/>
            </a:pPr>
            <a:r>
              <a:rPr lang="pt-BR" b="1" dirty="0">
                <a:highlight>
                  <a:srgbClr val="FFFF00"/>
                </a:highlight>
              </a:rPr>
              <a:t>INDICAÇÃO DO VERDADEIRO RÉU</a:t>
            </a:r>
          </a:p>
          <a:p>
            <a:pPr marL="0" indent="0" algn="just">
              <a:buNone/>
            </a:pPr>
            <a:r>
              <a:rPr lang="pt-BR" dirty="0"/>
              <a:t>	Art. 338. Alegando o réu, na contestação, ser parte ilegítima ou não ser o responsável pelo prejuízo invocado, o juiz </a:t>
            </a:r>
            <a:r>
              <a:rPr lang="pt-BR" b="1" u="sng" dirty="0"/>
              <a:t>facultará ao autor</a:t>
            </a:r>
            <a:r>
              <a:rPr lang="pt-BR" dirty="0"/>
              <a:t>, em 15 dias, a alteração da petição inicial para substituição do réu.</a:t>
            </a:r>
          </a:p>
          <a:p>
            <a:pPr marL="0" indent="0" algn="just">
              <a:buNone/>
            </a:pPr>
            <a:r>
              <a:rPr lang="pt-BR" dirty="0"/>
              <a:t>	Parágrafo único. Realizada a substituição, o autor reembolsará as despesas e </a:t>
            </a:r>
            <a:r>
              <a:rPr lang="pt-BR" b="1" u="sng" dirty="0"/>
              <a:t>pagará os honorários ao procurador do réu excluído</a:t>
            </a:r>
            <a:r>
              <a:rPr lang="pt-BR" dirty="0"/>
              <a:t>, que serão fixados entre 3 e 5 por cento do valor da causa ou, sendo este irrisório, nos termos do art. 85, § 8º.</a:t>
            </a:r>
          </a:p>
          <a:p>
            <a:pPr marL="0" indent="0" algn="just">
              <a:buNone/>
            </a:pPr>
            <a:r>
              <a:rPr lang="pt-BR" dirty="0"/>
              <a:t>	Art. 339. Quando alegar sua ilegitimidade, </a:t>
            </a:r>
            <a:r>
              <a:rPr lang="pt-BR" b="1" dirty="0"/>
              <a:t>INCUMBE AO RÉU </a:t>
            </a:r>
            <a:r>
              <a:rPr lang="pt-BR" b="1" u="sng" dirty="0"/>
              <a:t>INDICAR O SUJEITO PASSIVO da relação jurídica discutida sempre que tiver conhecimento</a:t>
            </a:r>
            <a:r>
              <a:rPr lang="pt-BR" dirty="0"/>
              <a:t>, sob pena de arcar com as despesas processuais e de indenizar o autor pelos prejuízos decorrentes da falta de indicação.</a:t>
            </a:r>
          </a:p>
          <a:p>
            <a:pPr marL="0" indent="0" algn="just">
              <a:buNone/>
            </a:pPr>
            <a:r>
              <a:rPr lang="pt-BR" dirty="0"/>
              <a:t>	§ 1º O autor, ao aceitar a indicação, procederá, no prazo de 15 dias, à </a:t>
            </a:r>
            <a:r>
              <a:rPr lang="pt-BR" u="sng" dirty="0"/>
              <a:t>alteração da petição inicial</a:t>
            </a:r>
            <a:r>
              <a:rPr lang="pt-BR" dirty="0"/>
              <a:t> para a substituição do réu, observando-se, ainda, o parágrafo único do art. 338.</a:t>
            </a:r>
          </a:p>
          <a:p>
            <a:pPr marL="0" indent="0" algn="just">
              <a:buNone/>
            </a:pPr>
            <a:r>
              <a:rPr lang="pt-BR" dirty="0"/>
              <a:t>§ 2º No prazo de 15 dias, o autor pode optar por alterar a petição inicial </a:t>
            </a:r>
            <a:r>
              <a:rPr lang="pt-BR" u="sng" dirty="0"/>
              <a:t>para incluir</a:t>
            </a:r>
            <a:r>
              <a:rPr lang="pt-BR" dirty="0"/>
              <a:t>, como </a:t>
            </a:r>
            <a:r>
              <a:rPr lang="pt-BR" b="1" u="sng" dirty="0"/>
              <a:t>litisconsorte passivo</a:t>
            </a:r>
            <a:r>
              <a:rPr lang="pt-BR" dirty="0"/>
              <a:t>, o sujeito indicado pelo réu.</a:t>
            </a:r>
          </a:p>
          <a:p>
            <a:pPr marL="0" indent="0" algn="ctr">
              <a:buNone/>
            </a:pPr>
            <a:r>
              <a:rPr lang="pt-BR" b="1" dirty="0">
                <a:solidFill>
                  <a:srgbClr val="FF0000"/>
                </a:solidFill>
              </a:rPr>
              <a:t>PROTOCOLO DA DEFESA </a:t>
            </a:r>
            <a:r>
              <a:rPr lang="pt-BR" dirty="0">
                <a:highlight>
                  <a:srgbClr val="00FF00"/>
                </a:highlight>
              </a:rPr>
              <a:t>CUIDADO COM ESTE ARTIGO!!!!</a:t>
            </a:r>
          </a:p>
          <a:p>
            <a:pPr marL="0" indent="0" algn="just">
              <a:buNone/>
            </a:pPr>
            <a:r>
              <a:rPr lang="pt-BR" dirty="0"/>
              <a:t>Art. 340. Havendo alegação de </a:t>
            </a:r>
            <a:r>
              <a:rPr lang="pt-BR" dirty="0">
                <a:solidFill>
                  <a:srgbClr val="FF0000"/>
                </a:solidFill>
              </a:rPr>
              <a:t>incompetência relativa ou absoluta</a:t>
            </a:r>
            <a:r>
              <a:rPr lang="pt-BR" dirty="0"/>
              <a:t>, a contestação poderá ser protocolada no </a:t>
            </a:r>
            <a:r>
              <a:rPr lang="pt-BR" b="1" u="sng" dirty="0"/>
              <a:t>foro de domicílio do réu</a:t>
            </a:r>
            <a:r>
              <a:rPr lang="pt-BR" dirty="0"/>
              <a:t>, fato que será imediatamente comunicado ao juiz da causa, preferencialmente por meio eletrônico. 	§ 1º A contestação será submetida a </a:t>
            </a:r>
            <a:r>
              <a:rPr lang="pt-BR" u="sng" dirty="0">
                <a:solidFill>
                  <a:srgbClr val="FF0000"/>
                </a:solidFill>
              </a:rPr>
              <a:t>livre distribuição</a:t>
            </a:r>
            <a:r>
              <a:rPr lang="pt-BR" dirty="0">
                <a:solidFill>
                  <a:srgbClr val="FF0000"/>
                </a:solidFill>
              </a:rPr>
              <a:t> </a:t>
            </a:r>
            <a:r>
              <a:rPr lang="pt-BR" dirty="0"/>
              <a:t>ou, se o réu houver sido citado por meio de </a:t>
            </a:r>
            <a:r>
              <a:rPr lang="pt-BR" b="1" u="sng" dirty="0"/>
              <a:t>carta precatória</a:t>
            </a:r>
            <a:r>
              <a:rPr lang="pt-BR" dirty="0"/>
              <a:t>, juntada aos autos dessa carta, seguindo-se a sua imediata remessa para o juízo da causa. § 2º Reconhecida a competência do foro indicado pelo réu, o juízo para o qual for </a:t>
            </a:r>
            <a:r>
              <a:rPr lang="pt-BR" u="sng" dirty="0"/>
              <a:t>distribuída a contestação ou a carta precatória será considerado </a:t>
            </a:r>
            <a:r>
              <a:rPr lang="pt-BR" b="1" u="sng" dirty="0">
                <a:solidFill>
                  <a:srgbClr val="FF0000"/>
                </a:solidFill>
              </a:rPr>
              <a:t>prevento</a:t>
            </a:r>
            <a:r>
              <a:rPr lang="pt-BR" dirty="0"/>
              <a:t>. § 3º Alegada a incompetência nos termos do “caput”, </a:t>
            </a:r>
            <a:r>
              <a:rPr lang="pt-BR" b="1" dirty="0"/>
              <a:t>será </a:t>
            </a:r>
            <a:r>
              <a:rPr lang="pt-BR" b="1" dirty="0">
                <a:solidFill>
                  <a:srgbClr val="FF0000"/>
                </a:solidFill>
              </a:rPr>
              <a:t>suspensa</a:t>
            </a:r>
            <a:r>
              <a:rPr lang="pt-BR" b="1" dirty="0"/>
              <a:t> a realização da audiência de conciliação ou de mediação</a:t>
            </a:r>
            <a:r>
              <a:rPr lang="pt-BR" dirty="0"/>
              <a:t>, se tiver sido designada. E, definida a competência, o juízo competente designará nova data para a audiência de conciliação ou de mediação.</a:t>
            </a:r>
          </a:p>
          <a:p>
            <a:pPr marL="0" indent="0" algn="just">
              <a:buNone/>
            </a:pPr>
            <a:r>
              <a:rPr lang="pt-BR" dirty="0"/>
              <a:t>	Art. 341. Incumbe também ao réu manifestar-se </a:t>
            </a:r>
            <a:r>
              <a:rPr lang="pt-BR" b="1" u="sng" dirty="0">
                <a:highlight>
                  <a:srgbClr val="00FF00"/>
                </a:highlight>
              </a:rPr>
              <a:t>precisamente</a:t>
            </a:r>
            <a:r>
              <a:rPr lang="pt-BR" b="1" u="sng" dirty="0"/>
              <a:t> sobre as alegações de fato</a:t>
            </a:r>
            <a:r>
              <a:rPr lang="pt-BR" dirty="0"/>
              <a:t> constantes da petição inicial, presumindo-se </a:t>
            </a:r>
            <a:r>
              <a:rPr lang="pt-BR" u="sng" dirty="0"/>
              <a:t>verdadeiras as não impugnadas</a:t>
            </a:r>
            <a:r>
              <a:rPr lang="pt-BR" dirty="0"/>
              <a:t>, </a:t>
            </a:r>
            <a:r>
              <a:rPr lang="pt-BR" b="1" dirty="0">
                <a:solidFill>
                  <a:srgbClr val="FF0000"/>
                </a:solidFill>
              </a:rPr>
              <a:t>salvo se</a:t>
            </a:r>
            <a:r>
              <a:rPr lang="pt-BR" dirty="0"/>
              <a:t>:</a:t>
            </a:r>
          </a:p>
          <a:p>
            <a:pPr marL="0" indent="0" algn="just">
              <a:buNone/>
            </a:pPr>
            <a:r>
              <a:rPr lang="pt-BR" dirty="0"/>
              <a:t>	I - </a:t>
            </a:r>
            <a:r>
              <a:rPr lang="pt-BR" u="sng" dirty="0"/>
              <a:t>não for admissível</a:t>
            </a:r>
            <a:r>
              <a:rPr lang="pt-BR" dirty="0"/>
              <a:t>, a seu respeito, a confissão;</a:t>
            </a:r>
          </a:p>
          <a:p>
            <a:pPr marL="0" indent="0" algn="just">
              <a:buNone/>
            </a:pPr>
            <a:r>
              <a:rPr lang="pt-BR" dirty="0"/>
              <a:t>	II - a petição inicial não estiver acompanhada de instrumento que a lei considerar da </a:t>
            </a:r>
            <a:r>
              <a:rPr lang="pt-BR" b="1" u="sng" dirty="0">
                <a:solidFill>
                  <a:srgbClr val="FF0000"/>
                </a:solidFill>
              </a:rPr>
              <a:t>substância do ato</a:t>
            </a:r>
            <a:r>
              <a:rPr lang="pt-BR" dirty="0"/>
              <a:t>;</a:t>
            </a:r>
          </a:p>
          <a:p>
            <a:pPr marL="0" indent="0" algn="just">
              <a:buNone/>
            </a:pPr>
            <a:r>
              <a:rPr lang="pt-BR" dirty="0"/>
              <a:t>	III - estiverem em </a:t>
            </a:r>
            <a:r>
              <a:rPr lang="pt-BR" b="1" u="sng" dirty="0"/>
              <a:t>contradição com a defesa</a:t>
            </a:r>
            <a:r>
              <a:rPr lang="pt-BR" dirty="0"/>
              <a:t>, considerada em seu </a:t>
            </a:r>
            <a:r>
              <a:rPr lang="pt-BR" b="1" u="sng" dirty="0"/>
              <a:t>conjunto</a:t>
            </a:r>
            <a:r>
              <a:rPr lang="pt-BR" dirty="0"/>
              <a:t>.</a:t>
            </a:r>
          </a:p>
          <a:p>
            <a:pPr marL="0" indent="0" algn="just">
              <a:buNone/>
            </a:pPr>
            <a:r>
              <a:rPr lang="pt-BR" dirty="0"/>
              <a:t>	</a:t>
            </a:r>
            <a:r>
              <a:rPr lang="pt-BR" b="1" u="sng" dirty="0"/>
              <a:t>EXCEÇÃO</a:t>
            </a:r>
            <a:r>
              <a:rPr lang="pt-BR" dirty="0"/>
              <a:t>: Par. Único: o </a:t>
            </a:r>
            <a:r>
              <a:rPr lang="pt-BR" dirty="0">
                <a:solidFill>
                  <a:srgbClr val="FF0000"/>
                </a:solidFill>
              </a:rPr>
              <a:t>ônus da </a:t>
            </a:r>
            <a:r>
              <a:rPr lang="pt-BR" b="1" u="sng" dirty="0">
                <a:solidFill>
                  <a:srgbClr val="FF0000"/>
                </a:solidFill>
              </a:rPr>
              <a:t>impugnação especificada</a:t>
            </a:r>
            <a:r>
              <a:rPr lang="pt-BR" dirty="0">
                <a:solidFill>
                  <a:srgbClr val="FF0000"/>
                </a:solidFill>
              </a:rPr>
              <a:t> dos fatos </a:t>
            </a:r>
            <a:r>
              <a:rPr lang="pt-BR" u="sng" dirty="0"/>
              <a:t>não se aplica ao defensor público, ao advogado dativo e ao curador especial</a:t>
            </a:r>
            <a:r>
              <a:rPr lang="pt-BR" dirty="0"/>
              <a:t>.  LOGO A CONTESTAÇÃO É POR NEGATIVA GERAL!</a:t>
            </a:r>
          </a:p>
          <a:p>
            <a:pPr marL="0" indent="0" algn="ctr">
              <a:buNone/>
            </a:pPr>
            <a:r>
              <a:rPr lang="pt-BR" dirty="0"/>
              <a:t>ESTABILIZAÇÃO DO PROCESSO PRINCÍPIO DA EVENTUALIDADE</a:t>
            </a:r>
          </a:p>
          <a:p>
            <a:pPr marL="0" indent="0" algn="just">
              <a:buNone/>
            </a:pPr>
            <a:r>
              <a:rPr lang="pt-BR" dirty="0"/>
              <a:t>	Art. 342. </a:t>
            </a:r>
            <a:r>
              <a:rPr lang="pt-BR" dirty="0">
                <a:solidFill>
                  <a:srgbClr val="FF0000"/>
                </a:solidFill>
              </a:rPr>
              <a:t>Depois da contestação</a:t>
            </a:r>
            <a:r>
              <a:rPr lang="pt-BR" dirty="0"/>
              <a:t>, </a:t>
            </a:r>
            <a:r>
              <a:rPr lang="pt-BR" b="1" u="sng" dirty="0"/>
              <a:t>só é lícito </a:t>
            </a:r>
            <a:r>
              <a:rPr lang="pt-BR" u="sng" dirty="0"/>
              <a:t>ao réu</a:t>
            </a:r>
            <a:r>
              <a:rPr lang="pt-BR" dirty="0"/>
              <a:t> deduzir </a:t>
            </a:r>
            <a:r>
              <a:rPr lang="pt-BR" dirty="0">
                <a:solidFill>
                  <a:srgbClr val="FF0000"/>
                </a:solidFill>
                <a:highlight>
                  <a:srgbClr val="FFFF00"/>
                </a:highlight>
              </a:rPr>
              <a:t>NOVAS ALEGAÇÕES</a:t>
            </a:r>
            <a:r>
              <a:rPr lang="pt-BR" dirty="0"/>
              <a:t> quando:  I - relativas a direito ou a </a:t>
            </a:r>
            <a:r>
              <a:rPr lang="pt-BR" u="sng" dirty="0"/>
              <a:t>fato superveniente</a:t>
            </a:r>
            <a:r>
              <a:rPr lang="pt-BR" dirty="0"/>
              <a:t>; II - competir ao juiz conhecer delas </a:t>
            </a:r>
            <a:r>
              <a:rPr lang="pt-BR" u="sng" dirty="0"/>
              <a:t>de ofício  </a:t>
            </a:r>
            <a:r>
              <a:rPr lang="pt-BR" dirty="0"/>
              <a:t>III - por expressa autorização legal, </a:t>
            </a:r>
            <a:r>
              <a:rPr lang="pt-BR" u="sng" dirty="0"/>
              <a:t>puderem ser formuladas em qualquer tempo e grau de jurisdição</a:t>
            </a:r>
            <a:r>
              <a:rPr lang="pt-BR" dirty="0"/>
              <a:t>. </a:t>
            </a:r>
            <a:r>
              <a:rPr lang="pt-BR" sz="2000" dirty="0"/>
              <a:t>EXCEÇÕES:  Matérias de ordem pública – regras art. 337 e exemplo: prescrição e decadência; incompetência absoluta etc.</a:t>
            </a:r>
            <a:endParaRPr lang="pt-BR" dirty="0"/>
          </a:p>
        </p:txBody>
      </p:sp>
    </p:spTree>
    <p:extLst>
      <p:ext uri="{BB962C8B-B14F-4D97-AF65-F5344CB8AC3E}">
        <p14:creationId xmlns:p14="http://schemas.microsoft.com/office/powerpoint/2010/main" val="2544035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7000"/>
              </a:lnSpc>
              <a:spcAft>
                <a:spcPts val="800"/>
              </a:spcAft>
            </a:pPr>
            <a:r>
              <a:rPr lang="pt-BR" sz="1400" i="1" spc="-1" dirty="0">
                <a:solidFill>
                  <a:srgbClr val="000000"/>
                </a:solidFill>
                <a:latin typeface="Calibri"/>
                <a:ea typeface="DejaVu Sans"/>
              </a:rPr>
              <a:t>1- </a:t>
            </a:r>
            <a:r>
              <a:rPr lang="pt-BR" sz="1400" dirty="0">
                <a:effectLst/>
                <a:latin typeface="Calibri" panose="020F0502020204030204" pitchFamily="34" charset="0"/>
                <a:ea typeface="Calibri" panose="020F0502020204030204" pitchFamily="34" charset="0"/>
                <a:cs typeface="Times New Roman" panose="02020603050405020304" pitchFamily="18" charset="0"/>
              </a:rPr>
              <a:t>Prova: TJ-PR - 2018 - TJ-PR - Comarca de Curitiba - Juiz Leigo Citado regularmente, o réu ofereceu contestação no </a:t>
            </a:r>
            <a:r>
              <a:rPr lang="pt-B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quinto dia do prazo</a:t>
            </a:r>
            <a:r>
              <a:rPr lang="pt-BR" sz="1400" dirty="0">
                <a:effectLst/>
                <a:latin typeface="Calibri" panose="020F0502020204030204" pitchFamily="34" charset="0"/>
                <a:ea typeface="Calibri" panose="020F0502020204030204" pitchFamily="34" charset="0"/>
                <a:cs typeface="Times New Roman" panose="02020603050405020304" pitchFamily="18" charset="0"/>
              </a:rPr>
              <a:t> de que dispunha para tanto. Depois de protocolizada a sua peça de bloqueio, </a:t>
            </a:r>
            <a:r>
              <a:rPr lang="pt-BR"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lembrou-se</a:t>
            </a:r>
            <a:r>
              <a:rPr lang="pt-BR" sz="1400" dirty="0">
                <a:effectLst/>
                <a:latin typeface="Calibri" panose="020F0502020204030204" pitchFamily="34" charset="0"/>
                <a:ea typeface="Calibri" panose="020F0502020204030204" pitchFamily="34" charset="0"/>
                <a:cs typeface="Times New Roman" panose="02020603050405020304" pitchFamily="18" charset="0"/>
              </a:rPr>
              <a:t> ele de outra tese defensiva que lhe seria aproveitável, não suscitada em sua contestação e tampouco sendo cognoscível “</a:t>
            </a:r>
            <a:r>
              <a:rPr lang="pt-BR" sz="1400" dirty="0" err="1">
                <a:effectLst/>
                <a:latin typeface="Calibri" panose="020F0502020204030204" pitchFamily="34" charset="0"/>
                <a:ea typeface="Calibri" panose="020F0502020204030204" pitchFamily="34" charset="0"/>
                <a:cs typeface="Times New Roman" panose="02020603050405020304" pitchFamily="18" charset="0"/>
              </a:rPr>
              <a:t>ex</a:t>
            </a:r>
            <a:r>
              <a:rPr lang="pt-BR" sz="1400" dirty="0">
                <a:effectLst/>
                <a:latin typeface="Calibri" panose="020F0502020204030204" pitchFamily="34" charset="0"/>
                <a:ea typeface="Calibri" panose="020F0502020204030204" pitchFamily="34" charset="0"/>
                <a:cs typeface="Times New Roman" panose="02020603050405020304" pitchFamily="18" charset="0"/>
              </a:rPr>
              <a:t> </a:t>
            </a:r>
            <a:r>
              <a:rPr lang="pt-BR" sz="1400" dirty="0" err="1">
                <a:effectLst/>
                <a:latin typeface="Calibri" panose="020F0502020204030204" pitchFamily="34" charset="0"/>
                <a:ea typeface="Calibri" panose="020F0502020204030204" pitchFamily="34" charset="0"/>
                <a:cs typeface="Times New Roman" panose="02020603050405020304" pitchFamily="18" charset="0"/>
              </a:rPr>
              <a:t>officio</a:t>
            </a:r>
            <a:r>
              <a:rPr lang="pt-BR" sz="1400" dirty="0">
                <a:effectLst/>
                <a:latin typeface="Calibri" panose="020F0502020204030204" pitchFamily="34" charset="0"/>
                <a:ea typeface="Calibri" panose="020F0502020204030204" pitchFamily="34" charset="0"/>
                <a:cs typeface="Times New Roman" panose="02020603050405020304" pitchFamily="18" charset="0"/>
              </a:rPr>
              <a:t>” pelo Juiz. Assim, optou o demandado por ofertar nova contestação, o que fez no décimo segundo dia após o da juntada do mandado de citação. Nesse cenário, deve o Juiz:</a:t>
            </a:r>
          </a:p>
          <a:p>
            <a:pPr algn="just">
              <a:lnSpc>
                <a:spcPct val="107000"/>
              </a:lnSpc>
              <a:spcAft>
                <a:spcPts val="800"/>
              </a:spcAft>
            </a:pPr>
            <a:r>
              <a:rPr lang="pt-BR" sz="1400" dirty="0">
                <a:effectLst/>
                <a:latin typeface="Calibri" panose="020F0502020204030204" pitchFamily="34" charset="0"/>
                <a:ea typeface="Calibri" panose="020F0502020204030204" pitchFamily="34" charset="0"/>
                <a:cs typeface="Times New Roman" panose="02020603050405020304" pitchFamily="18" charset="0"/>
              </a:rPr>
              <a:t>A- deixar de receber a segunda contestação, em razão da preclusão temporal;</a:t>
            </a:r>
          </a:p>
          <a:p>
            <a:pPr algn="just">
              <a:lnSpc>
                <a:spcPct val="107000"/>
              </a:lnSpc>
              <a:spcAft>
                <a:spcPts val="800"/>
              </a:spcAft>
            </a:pPr>
            <a:r>
              <a:rPr lang="pt-BR" sz="1400" dirty="0">
                <a:effectLst/>
                <a:latin typeface="Calibri" panose="020F0502020204030204" pitchFamily="34" charset="0"/>
                <a:ea typeface="Calibri" panose="020F0502020204030204" pitchFamily="34" charset="0"/>
                <a:cs typeface="Times New Roman" panose="02020603050405020304" pitchFamily="18" charset="0"/>
              </a:rPr>
              <a:t>B- deixar de receber a segunda contestação, em razão da preclusão lógica;</a:t>
            </a:r>
          </a:p>
          <a:p>
            <a:pPr algn="just">
              <a:lnSpc>
                <a:spcPct val="107000"/>
              </a:lnSpc>
              <a:spcAft>
                <a:spcPts val="800"/>
              </a:spcAft>
            </a:pPr>
            <a:r>
              <a:rPr lang="pt-BR" sz="1400" dirty="0">
                <a:effectLst/>
                <a:latin typeface="Calibri" panose="020F0502020204030204" pitchFamily="34" charset="0"/>
                <a:ea typeface="Calibri" panose="020F0502020204030204" pitchFamily="34" charset="0"/>
                <a:cs typeface="Times New Roman" panose="02020603050405020304" pitchFamily="18" charset="0"/>
              </a:rPr>
              <a:t>C- Deixar de receber a segunda contestação, em razão da preclusão consumativa;</a:t>
            </a:r>
          </a:p>
          <a:p>
            <a:pPr algn="just">
              <a:lnSpc>
                <a:spcPct val="107000"/>
              </a:lnSpc>
              <a:spcAft>
                <a:spcPts val="800"/>
              </a:spcAft>
            </a:pPr>
            <a:r>
              <a:rPr lang="pt-BR" sz="1400" dirty="0">
                <a:effectLst/>
                <a:latin typeface="Calibri" panose="020F0502020204030204" pitchFamily="34" charset="0"/>
                <a:ea typeface="Calibri" panose="020F0502020204030204" pitchFamily="34" charset="0"/>
                <a:cs typeface="Times New Roman" panose="02020603050405020304" pitchFamily="18" charset="0"/>
              </a:rPr>
              <a:t>D- receber a segunda contestação, já que apresentada dentro do prazo legal;</a:t>
            </a:r>
          </a:p>
          <a:p>
            <a:pPr algn="just">
              <a:lnSpc>
                <a:spcPct val="107000"/>
              </a:lnSpc>
              <a:spcAft>
                <a:spcPts val="800"/>
              </a:spcAft>
            </a:pPr>
            <a:r>
              <a:rPr lang="pt-BR" sz="1400" dirty="0">
                <a:effectLst/>
                <a:latin typeface="Calibri" panose="020F0502020204030204" pitchFamily="34" charset="0"/>
                <a:ea typeface="Calibri" panose="020F0502020204030204" pitchFamily="34" charset="0"/>
                <a:cs typeface="Times New Roman" panose="02020603050405020304" pitchFamily="18" charset="0"/>
              </a:rPr>
              <a:t>E- receber a segunda contestação, em homenagem às garantias da ampla defesa e do contraditório;</a:t>
            </a:r>
          </a:p>
          <a:p>
            <a:pPr>
              <a:lnSpc>
                <a:spcPct val="100000"/>
              </a:lnSpc>
              <a:spcBef>
                <a:spcPts val="641"/>
              </a:spcBef>
              <a:tabLst>
                <a:tab pos="0" algn="l"/>
              </a:tabLst>
            </a:pPr>
            <a:r>
              <a:rPr lang="pt-BR" sz="1400" spc="-1" dirty="0">
                <a:solidFill>
                  <a:srgbClr val="000000"/>
                </a:solidFill>
                <a:latin typeface="Calibri"/>
                <a:ea typeface="DejaVu Sans"/>
              </a:rPr>
              <a:t>2- Prova: CKM Serviços - 2018 - CAU-SP - Analista Técnico Jurídico – Advogado.  Nos conformes do Novo Código de Processo Civil, a impugnação do valor da causa dar-se-á mediante:</a:t>
            </a:r>
          </a:p>
          <a:p>
            <a:pPr>
              <a:spcBef>
                <a:spcPts val="641"/>
              </a:spcBef>
              <a:tabLst>
                <a:tab pos="0" algn="l"/>
              </a:tabLst>
            </a:pPr>
            <a:r>
              <a:rPr lang="pt-BR" sz="1400" spc="-1" dirty="0">
                <a:solidFill>
                  <a:srgbClr val="000000"/>
                </a:solidFill>
                <a:latin typeface="Calibri"/>
                <a:ea typeface="DejaVu Sans"/>
              </a:rPr>
              <a:t>	A-  audiência de conciliação ou de mediação.	B- preliminar de mérito.</a:t>
            </a:r>
          </a:p>
          <a:p>
            <a:pPr>
              <a:lnSpc>
                <a:spcPct val="100000"/>
              </a:lnSpc>
              <a:spcBef>
                <a:spcPts val="641"/>
              </a:spcBef>
              <a:tabLst>
                <a:tab pos="0" algn="l"/>
              </a:tabLst>
            </a:pPr>
            <a:r>
              <a:rPr lang="pt-BR" sz="1400" spc="-1" dirty="0">
                <a:solidFill>
                  <a:srgbClr val="000000"/>
                </a:solidFill>
                <a:latin typeface="Calibri"/>
                <a:ea typeface="DejaVu Sans"/>
              </a:rPr>
              <a:t>	C- Reconvenção.	</a:t>
            </a:r>
            <a:r>
              <a:rPr lang="pt-BR" sz="1400" spc="-1" dirty="0">
                <a:solidFill>
                  <a:srgbClr val="000000"/>
                </a:solidFill>
                <a:latin typeface="Calibri"/>
              </a:rPr>
              <a:t>D-Incidente processual.		</a:t>
            </a:r>
            <a:r>
              <a:rPr lang="pt-BR" sz="1400" spc="-1" dirty="0">
                <a:solidFill>
                  <a:srgbClr val="000000"/>
                </a:solidFill>
                <a:latin typeface="Calibri"/>
                <a:ea typeface="DejaVu Sans"/>
              </a:rPr>
              <a:t>	E- Petição autônoma.</a:t>
            </a:r>
          </a:p>
          <a:p>
            <a:pPr>
              <a:lnSpc>
                <a:spcPct val="100000"/>
              </a:lnSpc>
              <a:spcBef>
                <a:spcPts val="641"/>
              </a:spcBef>
              <a:tabLst>
                <a:tab pos="0" algn="l"/>
              </a:tabLst>
            </a:pPr>
            <a:endParaRPr lang="pt-BR" sz="1400" spc="-1" dirty="0">
              <a:solidFill>
                <a:srgbClr val="000000"/>
              </a:solidFill>
              <a:latin typeface="Calibri"/>
              <a:ea typeface="DejaVu Sans"/>
            </a:endParaRPr>
          </a:p>
          <a:p>
            <a:pPr>
              <a:lnSpc>
                <a:spcPct val="100000"/>
              </a:lnSpc>
              <a:spcBef>
                <a:spcPts val="641"/>
              </a:spcBef>
              <a:tabLst>
                <a:tab pos="0" algn="l"/>
              </a:tabLst>
            </a:pPr>
            <a:r>
              <a:rPr lang="pt-BR" sz="1400" spc="-1" dirty="0">
                <a:solidFill>
                  <a:srgbClr val="000000"/>
                </a:solidFill>
                <a:latin typeface="Calibri"/>
                <a:ea typeface="DejaVu Sans"/>
              </a:rPr>
              <a:t>3- Na hipótese de o Juiz ser relativamente incompetente para julgar um processo, o réu deve arguir na fase de defesa:</a:t>
            </a:r>
          </a:p>
          <a:p>
            <a:pPr>
              <a:lnSpc>
                <a:spcPct val="100000"/>
              </a:lnSpc>
              <a:spcBef>
                <a:spcPts val="641"/>
              </a:spcBef>
              <a:tabLst>
                <a:tab pos="0" algn="l"/>
              </a:tabLst>
            </a:pPr>
            <a:r>
              <a:rPr lang="pt-BR" sz="1400" spc="-1" dirty="0">
                <a:solidFill>
                  <a:srgbClr val="000000"/>
                </a:solidFill>
                <a:latin typeface="Calibri"/>
                <a:ea typeface="DejaVu Sans"/>
              </a:rPr>
              <a:t>	A- reconvenção.   	B- embargos de declaração.</a:t>
            </a:r>
          </a:p>
          <a:p>
            <a:pPr>
              <a:lnSpc>
                <a:spcPct val="100000"/>
              </a:lnSpc>
              <a:spcBef>
                <a:spcPts val="641"/>
              </a:spcBef>
              <a:tabLst>
                <a:tab pos="0" algn="l"/>
              </a:tabLst>
            </a:pPr>
            <a:r>
              <a:rPr lang="pt-BR" sz="1400" spc="-1" dirty="0">
                <a:solidFill>
                  <a:srgbClr val="000000"/>
                </a:solidFill>
                <a:latin typeface="Calibri"/>
                <a:ea typeface="DejaVu Sans"/>
              </a:rPr>
              <a:t>	C- exceção de incompetência. 	D- impugnação do valor da causa   	E- preliminar de incompetência na contestação</a:t>
            </a:r>
          </a:p>
          <a:p>
            <a:pPr>
              <a:lnSpc>
                <a:spcPct val="100000"/>
              </a:lnSpc>
              <a:spcBef>
                <a:spcPts val="641"/>
              </a:spcBef>
              <a:tabLst>
                <a:tab pos="0" algn="l"/>
              </a:tabLst>
            </a:pPr>
            <a:endParaRPr lang="pt-BR" sz="1400" spc="-1" dirty="0">
              <a:solidFill>
                <a:srgbClr val="000000"/>
              </a:solidFill>
              <a:latin typeface="Calibri"/>
              <a:ea typeface="DejaVu Sans"/>
            </a:endParaRPr>
          </a:p>
          <a:p>
            <a:pPr>
              <a:lnSpc>
                <a:spcPct val="100000"/>
              </a:lnSpc>
              <a:spcBef>
                <a:spcPts val="641"/>
              </a:spcBef>
              <a:tabLst>
                <a:tab pos="0" algn="l"/>
              </a:tabLst>
            </a:pPr>
            <a:r>
              <a:rPr lang="pt-BR" sz="1400" i="1" spc="-1" dirty="0">
                <a:solidFill>
                  <a:srgbClr val="000000"/>
                </a:solidFill>
                <a:latin typeface="Calibri"/>
                <a:ea typeface="DejaVu Sans"/>
              </a:rPr>
              <a:t>4- </a:t>
            </a:r>
            <a:r>
              <a:rPr lang="pt-BR" sz="800" i="1" spc="-1" dirty="0">
                <a:solidFill>
                  <a:srgbClr val="000000"/>
                </a:solidFill>
                <a:latin typeface="Calibri"/>
                <a:ea typeface="DejaVu Sans"/>
              </a:rPr>
              <a:t>Prova: IBADE - 2020 - Câmara de São Felipe D'Oeste - RO – Advogado</a:t>
            </a:r>
            <a:r>
              <a:rPr lang="pt-BR" sz="1400" i="1" spc="-1" dirty="0">
                <a:solidFill>
                  <a:srgbClr val="000000"/>
                </a:solidFill>
                <a:latin typeface="Calibri"/>
                <a:ea typeface="DejaVu Sans"/>
              </a:rPr>
              <a:t> Em se tratando de prazo, o réu poderá oferecer contestação no prazo de:</a:t>
            </a:r>
          </a:p>
          <a:p>
            <a:pPr>
              <a:lnSpc>
                <a:spcPct val="100000"/>
              </a:lnSpc>
              <a:spcBef>
                <a:spcPts val="641"/>
              </a:spcBef>
              <a:tabLst>
                <a:tab pos="0" algn="l"/>
              </a:tabLst>
            </a:pPr>
            <a:r>
              <a:rPr lang="pt-BR" sz="1400" i="1" spc="-1" dirty="0">
                <a:solidFill>
                  <a:srgbClr val="000000"/>
                </a:solidFill>
                <a:latin typeface="Calibri"/>
                <a:ea typeface="DejaVu Sans"/>
              </a:rPr>
              <a:t>A- 15 dias. 		B- 10 dias.		C- 5 dias.    D- 3 dias.</a:t>
            </a:r>
          </a:p>
          <a:p>
            <a:pPr>
              <a:lnSpc>
                <a:spcPct val="100000"/>
              </a:lnSpc>
              <a:spcBef>
                <a:spcPts val="641"/>
              </a:spcBef>
              <a:tabLst>
                <a:tab pos="0" algn="l"/>
              </a:tabLst>
            </a:pPr>
            <a:endParaRPr lang="pt-BR" sz="1400" i="1" spc="-1" dirty="0">
              <a:solidFill>
                <a:srgbClr val="000000"/>
              </a:solidFill>
              <a:latin typeface="Calibri"/>
              <a:ea typeface="DejaVu Sans"/>
            </a:endParaRPr>
          </a:p>
          <a:p>
            <a:pPr>
              <a:lnSpc>
                <a:spcPct val="100000"/>
              </a:lnSpc>
              <a:spcBef>
                <a:spcPts val="641"/>
              </a:spcBef>
              <a:tabLst>
                <a:tab pos="0" algn="l"/>
              </a:tabLst>
            </a:pPr>
            <a:r>
              <a:rPr lang="pt-BR" sz="1400" i="1" spc="-1" dirty="0">
                <a:solidFill>
                  <a:srgbClr val="000000"/>
                </a:solidFill>
                <a:latin typeface="Calibri"/>
                <a:ea typeface="DejaVu Sans"/>
              </a:rPr>
              <a:t>5- Todas as alternativas abaixo tratam de casos que o réu deverá alegar como preliminar de contestação, antes do mérito, EXCETO:  A- Prescrição           B- Inépcia da petição inicial.           C- Convenção de Arbitragem.     D- Litispendência.</a:t>
            </a:r>
          </a:p>
          <a:p>
            <a:pPr>
              <a:lnSpc>
                <a:spcPct val="100000"/>
              </a:lnSpc>
              <a:spcBef>
                <a:spcPts val="641"/>
              </a:spcBef>
              <a:tabLst>
                <a:tab pos="0" algn="l"/>
              </a:tabLst>
            </a:pPr>
            <a:endParaRPr lang="pt-BR" sz="1400" i="1" spc="-1" dirty="0">
              <a:solidFill>
                <a:srgbClr val="000000"/>
              </a:solidFill>
              <a:latin typeface="Calibri"/>
              <a:ea typeface="DejaVu Sans"/>
            </a:endParaRPr>
          </a:p>
          <a:p>
            <a:pPr>
              <a:lnSpc>
                <a:spcPct val="100000"/>
              </a:lnSpc>
              <a:spcBef>
                <a:spcPts val="641"/>
              </a:spcBef>
              <a:tabLst>
                <a:tab pos="0" algn="l"/>
              </a:tabLst>
            </a:pPr>
            <a:r>
              <a:rPr lang="pt-BR" sz="1400" spc="-1" dirty="0">
                <a:solidFill>
                  <a:srgbClr val="000000"/>
                </a:solidFill>
                <a:latin typeface="Calibri"/>
                <a:ea typeface="DejaVu Sans"/>
              </a:rPr>
              <a:t> </a:t>
            </a:r>
          </a:p>
          <a:p>
            <a:pPr>
              <a:lnSpc>
                <a:spcPct val="100000"/>
              </a:lnSpc>
              <a:spcBef>
                <a:spcPts val="641"/>
              </a:spcBef>
              <a:tabLst>
                <a:tab pos="0" algn="l"/>
              </a:tabLst>
            </a:pPr>
            <a:endParaRPr lang="pt-BR" sz="1400" spc="-1" dirty="0">
              <a:solidFill>
                <a:srgbClr val="000000"/>
              </a:solidFill>
              <a:latin typeface="Calibri"/>
              <a:ea typeface="DejaVu Sans"/>
            </a:endParaRPr>
          </a:p>
          <a:p>
            <a:pPr>
              <a:lnSpc>
                <a:spcPct val="100000"/>
              </a:lnSpc>
              <a:spcBef>
                <a:spcPts val="641"/>
              </a:spcBef>
              <a:tabLst>
                <a:tab pos="0" algn="l"/>
              </a:tabLst>
            </a:pPr>
            <a:endParaRPr lang="pt-BR" sz="1400" spc="-1" dirty="0">
              <a:solidFill>
                <a:srgbClr val="000000"/>
              </a:solidFill>
              <a:latin typeface="Calibri"/>
              <a:ea typeface="DejaVu Sans"/>
            </a:endParaRPr>
          </a:p>
          <a:p>
            <a:pPr>
              <a:lnSpc>
                <a:spcPct val="100000"/>
              </a:lnSpc>
              <a:spcBef>
                <a:spcPts val="641"/>
              </a:spcBef>
              <a:tabLst>
                <a:tab pos="0" algn="l"/>
              </a:tabLst>
            </a:pPr>
            <a:endParaRPr lang="pt-BR" sz="1400" spc="-1" dirty="0">
              <a:solidFill>
                <a:srgbClr val="000000"/>
              </a:solidFill>
              <a:latin typeface="Calibri"/>
              <a:ea typeface="DejaVu Sans"/>
            </a:endParaRPr>
          </a:p>
          <a:p>
            <a:pPr algn="just">
              <a:lnSpc>
                <a:spcPct val="107000"/>
              </a:lnSpc>
              <a:spcAft>
                <a:spcPts val="800"/>
              </a:spcAft>
            </a:pPr>
            <a:endParaRPr lang="pt-BR" sz="1400" b="0" strike="noStrike" spc="-1" dirty="0">
              <a:latin typeface="Arial"/>
            </a:endParaRPr>
          </a:p>
        </p:txBody>
      </p:sp>
    </p:spTree>
    <p:extLst>
      <p:ext uri="{BB962C8B-B14F-4D97-AF65-F5344CB8AC3E}">
        <p14:creationId xmlns:p14="http://schemas.microsoft.com/office/powerpoint/2010/main" val="241636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100000"/>
              </a:lnSpc>
              <a:spcBef>
                <a:spcPts val="641"/>
              </a:spcBef>
              <a:tabLst>
                <a:tab pos="0" algn="l"/>
              </a:tabLst>
            </a:pPr>
            <a:r>
              <a:rPr lang="pt-BR" sz="3200" b="0" strike="noStrike" spc="-1" dirty="0">
                <a:latin typeface="Arial"/>
              </a:rPr>
              <a:t>	</a:t>
            </a:r>
            <a:r>
              <a:rPr lang="pt-BR" sz="2400" b="0" strike="noStrike" spc="-1" dirty="0">
                <a:latin typeface="Arial"/>
              </a:rPr>
              <a:t>	Art. 334. Se a </a:t>
            </a:r>
            <a:r>
              <a:rPr lang="pt-BR" sz="2400" b="0" u="sng" strike="noStrike" spc="-1" dirty="0">
                <a:latin typeface="Arial"/>
              </a:rPr>
              <a:t>petição inicial</a:t>
            </a:r>
            <a:r>
              <a:rPr lang="pt-BR" sz="2400" b="0" strike="noStrike" spc="-1" dirty="0">
                <a:latin typeface="Arial"/>
              </a:rPr>
              <a:t> </a:t>
            </a:r>
            <a:r>
              <a:rPr lang="pt-BR" sz="2400" b="0" strike="noStrike" spc="-1" dirty="0">
                <a:solidFill>
                  <a:srgbClr val="FF0000"/>
                </a:solidFill>
                <a:latin typeface="Arial"/>
              </a:rPr>
              <a:t>preencher os requisitos essenciais</a:t>
            </a:r>
            <a:r>
              <a:rPr lang="pt-BR" sz="2400" b="0" strike="noStrike" spc="-1" dirty="0">
                <a:latin typeface="Arial"/>
              </a:rPr>
              <a:t> e não for o caso de </a:t>
            </a:r>
            <a:r>
              <a:rPr lang="pt-BR" sz="2400" b="1" u="sng" strike="noStrike" spc="-1" dirty="0">
                <a:solidFill>
                  <a:srgbClr val="FF0000"/>
                </a:solidFill>
                <a:latin typeface="Arial"/>
              </a:rPr>
              <a:t>improcedência liminar do pedido</a:t>
            </a:r>
            <a:r>
              <a:rPr lang="pt-BR" sz="2400" b="0" strike="noStrike" spc="-1" dirty="0">
                <a:latin typeface="Arial"/>
              </a:rPr>
              <a:t>, o juiz designará audiência de </a:t>
            </a:r>
            <a:r>
              <a:rPr lang="pt-BR" sz="2400" b="1" u="sng" strike="noStrike" spc="-1" dirty="0">
                <a:solidFill>
                  <a:srgbClr val="FF0000"/>
                </a:solidFill>
                <a:latin typeface="Arial"/>
              </a:rPr>
              <a:t>CONCILIAÇÃO</a:t>
            </a:r>
            <a:r>
              <a:rPr lang="pt-BR" sz="2400" b="0" strike="noStrike" spc="-1" dirty="0">
                <a:latin typeface="Arial"/>
              </a:rPr>
              <a:t> ou de mediação </a:t>
            </a:r>
            <a:r>
              <a:rPr lang="pt-BR" sz="2400" b="0" u="sng" strike="noStrike" spc="-1" dirty="0">
                <a:latin typeface="Arial"/>
              </a:rPr>
              <a:t>com antecedência mínima de 30 (trinta) dias</a:t>
            </a:r>
            <a:r>
              <a:rPr lang="pt-BR" sz="2400" b="0" strike="noStrike" spc="-1" dirty="0">
                <a:latin typeface="Arial"/>
              </a:rPr>
              <a:t>, devendo ser </a:t>
            </a:r>
            <a:r>
              <a:rPr lang="pt-BR" sz="2400" b="0" strike="noStrike" spc="-1" dirty="0">
                <a:solidFill>
                  <a:srgbClr val="FF0000"/>
                </a:solidFill>
                <a:latin typeface="Arial"/>
              </a:rPr>
              <a:t>citado</a:t>
            </a:r>
            <a:r>
              <a:rPr lang="pt-BR" sz="2400" b="0" strike="noStrike" spc="-1" dirty="0">
                <a:latin typeface="Arial"/>
              </a:rPr>
              <a:t> o réu com pelo menos </a:t>
            </a:r>
            <a:r>
              <a:rPr lang="pt-BR" sz="2400" b="0" i="1" strike="noStrike" spc="-1" dirty="0">
                <a:solidFill>
                  <a:srgbClr val="FF0000"/>
                </a:solidFill>
                <a:latin typeface="Arial"/>
              </a:rPr>
              <a:t>20 (vinte) dias de antecedência</a:t>
            </a:r>
            <a:r>
              <a:rPr lang="pt-BR" sz="2400" b="0" strike="noStrike" spc="-1" dirty="0">
                <a:latin typeface="Arial"/>
              </a:rPr>
              <a:t>.</a:t>
            </a:r>
          </a:p>
          <a:p>
            <a:pPr algn="just">
              <a:lnSpc>
                <a:spcPct val="100000"/>
              </a:lnSpc>
              <a:spcBef>
                <a:spcPts val="641"/>
              </a:spcBef>
              <a:tabLst>
                <a:tab pos="0" algn="l"/>
              </a:tabLst>
            </a:pPr>
            <a:endParaRPr lang="pt-BR" sz="2400" spc="-1" dirty="0">
              <a:latin typeface="Arial"/>
            </a:endParaRPr>
          </a:p>
          <a:p>
            <a:pPr algn="just">
              <a:lnSpc>
                <a:spcPct val="100000"/>
              </a:lnSpc>
              <a:spcBef>
                <a:spcPts val="641"/>
              </a:spcBef>
              <a:tabLst>
                <a:tab pos="0" algn="l"/>
              </a:tabLst>
            </a:pPr>
            <a:endParaRPr lang="pt-BR" sz="2400" b="0" strike="noStrike" spc="-1" dirty="0">
              <a:latin typeface="Arial"/>
            </a:endParaRPr>
          </a:p>
          <a:p>
            <a:pPr algn="just">
              <a:lnSpc>
                <a:spcPct val="100000"/>
              </a:lnSpc>
              <a:spcBef>
                <a:spcPts val="641"/>
              </a:spcBef>
              <a:tabLst>
                <a:tab pos="0" algn="l"/>
              </a:tabLst>
            </a:pPr>
            <a:endParaRPr lang="pt-BR" sz="2400" spc="-1" dirty="0">
              <a:latin typeface="Arial"/>
            </a:endParaRPr>
          </a:p>
          <a:p>
            <a:pPr algn="just">
              <a:lnSpc>
                <a:spcPct val="100000"/>
              </a:lnSpc>
              <a:spcBef>
                <a:spcPts val="641"/>
              </a:spcBef>
              <a:tabLst>
                <a:tab pos="0" algn="l"/>
              </a:tabLst>
            </a:pPr>
            <a:endParaRPr lang="pt-BR" sz="2400" b="0" strike="noStrike" spc="-1" dirty="0">
              <a:latin typeface="Arial"/>
            </a:endParaRPr>
          </a:p>
          <a:p>
            <a:pPr algn="just">
              <a:lnSpc>
                <a:spcPct val="100000"/>
              </a:lnSpc>
              <a:spcBef>
                <a:spcPts val="641"/>
              </a:spcBef>
              <a:tabLst>
                <a:tab pos="0" algn="l"/>
              </a:tabLst>
            </a:pPr>
            <a:r>
              <a:rPr lang="pt-BR" sz="2000" i="1" spc="-1" dirty="0">
                <a:solidFill>
                  <a:srgbClr val="000000"/>
                </a:solidFill>
                <a:latin typeface="Calibri"/>
                <a:ea typeface="DejaVu Sans"/>
              </a:rPr>
              <a:t>    </a:t>
            </a:r>
          </a:p>
        </p:txBody>
      </p:sp>
      <p:pic>
        <p:nvPicPr>
          <p:cNvPr id="9" name="Imagem 8">
            <a:extLst>
              <a:ext uri="{FF2B5EF4-FFF2-40B4-BE49-F238E27FC236}">
                <a16:creationId xmlns:a16="http://schemas.microsoft.com/office/drawing/2014/main" id="{C782151B-879B-40BE-97BE-5DED49BA13F0}"/>
              </a:ext>
            </a:extLst>
          </p:cNvPr>
          <p:cNvPicPr>
            <a:picLocks noChangeAspect="1"/>
          </p:cNvPicPr>
          <p:nvPr/>
        </p:nvPicPr>
        <p:blipFill>
          <a:blip r:embed="rId2"/>
          <a:stretch>
            <a:fillRect/>
          </a:stretch>
        </p:blipFill>
        <p:spPr>
          <a:xfrm>
            <a:off x="0" y="2801923"/>
            <a:ext cx="9144000" cy="4056077"/>
          </a:xfrm>
          <a:prstGeom prst="rect">
            <a:avLst/>
          </a:prstGeom>
        </p:spPr>
      </p:pic>
    </p:spTree>
    <p:extLst>
      <p:ext uri="{BB962C8B-B14F-4D97-AF65-F5344CB8AC3E}">
        <p14:creationId xmlns:p14="http://schemas.microsoft.com/office/powerpoint/2010/main" val="2145908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40000" lnSpcReduction="20000"/>
          </a:bodyPr>
          <a:lstStyle/>
          <a:p>
            <a:pPr algn="just">
              <a:lnSpc>
                <a:spcPct val="100000"/>
              </a:lnSpc>
              <a:spcBef>
                <a:spcPts val="641"/>
              </a:spcBef>
              <a:tabLst>
                <a:tab pos="0" algn="l"/>
              </a:tabLst>
            </a:pPr>
            <a:r>
              <a:rPr lang="pt-BR" sz="3200" spc="-1" dirty="0">
                <a:solidFill>
                  <a:srgbClr val="000000"/>
                </a:solidFill>
                <a:latin typeface="Calibri"/>
                <a:ea typeface="DejaVu Sans"/>
              </a:rPr>
              <a:t>6- </a:t>
            </a:r>
            <a:r>
              <a:rPr lang="pt-BR" sz="1200" spc="-1" dirty="0">
                <a:solidFill>
                  <a:srgbClr val="000000"/>
                </a:solidFill>
                <a:latin typeface="Calibri"/>
                <a:ea typeface="DejaVu Sans"/>
              </a:rPr>
              <a:t>COPESE - </a:t>
            </a:r>
            <a:r>
              <a:rPr lang="pt-BR" sz="3200" spc="-1" dirty="0">
                <a:solidFill>
                  <a:srgbClr val="000000"/>
                </a:solidFill>
                <a:latin typeface="Calibri"/>
                <a:ea typeface="DejaVu Sans"/>
              </a:rPr>
              <a:t>Considere que João de Barro, residente e domiciliado em Belo Horizonte, foi citado para apresentar defesa em ação de cobrança proposta por um antigo credor que reside na cidade de Fortaleza / CE, onde o negócio foi firmado.  Nesse caso, o prazo para que João de Barro possa apresentar a contestação é de:</a:t>
            </a:r>
          </a:p>
          <a:p>
            <a:pPr algn="just">
              <a:lnSpc>
                <a:spcPct val="100000"/>
              </a:lnSpc>
              <a:spcBef>
                <a:spcPts val="641"/>
              </a:spcBef>
              <a:tabLst>
                <a:tab pos="0" algn="l"/>
              </a:tabLst>
            </a:pPr>
            <a:r>
              <a:rPr lang="pt-BR" sz="3200" spc="-1" dirty="0">
                <a:solidFill>
                  <a:srgbClr val="000000"/>
                </a:solidFill>
                <a:latin typeface="Calibri"/>
                <a:ea typeface="DejaVu Sans"/>
              </a:rPr>
              <a:t>A- 10 dias. B- 15 Dias. C- 30 dias. D- 5 dias.</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spc="-1" dirty="0">
                <a:solidFill>
                  <a:srgbClr val="000000"/>
                </a:solidFill>
                <a:latin typeface="Calibri"/>
                <a:ea typeface="DejaVu Sans"/>
              </a:rPr>
              <a:t>7- </a:t>
            </a:r>
            <a:r>
              <a:rPr lang="pt-BR" sz="1100" spc="-1" dirty="0">
                <a:solidFill>
                  <a:srgbClr val="000000"/>
                </a:solidFill>
                <a:latin typeface="Calibri"/>
                <a:ea typeface="DejaVu Sans"/>
              </a:rPr>
              <a:t> CESPE </a:t>
            </a:r>
            <a:r>
              <a:rPr lang="pt-BR" sz="3200" spc="-1" dirty="0">
                <a:solidFill>
                  <a:srgbClr val="000000"/>
                </a:solidFill>
                <a:latin typeface="Calibri"/>
                <a:ea typeface="DejaVu Sans"/>
              </a:rPr>
              <a:t>No curso de ação cível, é defeso ao juiz conhecer de ofício:</a:t>
            </a:r>
          </a:p>
          <a:p>
            <a:pPr algn="just">
              <a:lnSpc>
                <a:spcPct val="100000"/>
              </a:lnSpc>
              <a:spcBef>
                <a:spcPts val="641"/>
              </a:spcBef>
              <a:tabLst>
                <a:tab pos="0" algn="l"/>
              </a:tabLst>
            </a:pPr>
            <a:r>
              <a:rPr lang="pt-BR" sz="3200" spc="-1" dirty="0">
                <a:solidFill>
                  <a:srgbClr val="000000"/>
                </a:solidFill>
                <a:latin typeface="Calibri"/>
                <a:ea typeface="DejaVu Sans"/>
              </a:rPr>
              <a:t> A- convenção de arbitragem    B- falta de caução.     C- ausência de interesse processual.     D- conexão.     E- perempção.</a:t>
            </a:r>
          </a:p>
          <a:p>
            <a:pPr algn="just">
              <a:lnSpc>
                <a:spcPct val="100000"/>
              </a:lnSpc>
              <a:spcBef>
                <a:spcPts val="641"/>
              </a:spcBef>
              <a:tabLst>
                <a:tab pos="0" algn="l"/>
              </a:tabLst>
            </a:pPr>
            <a:endParaRPr lang="pt-BR" sz="3200" b="0" strike="noStrike" spc="-1" dirty="0">
              <a:solidFill>
                <a:srgbClr val="000000"/>
              </a:solidFill>
              <a:latin typeface="Calibri"/>
            </a:endParaRPr>
          </a:p>
          <a:p>
            <a:pPr algn="just">
              <a:lnSpc>
                <a:spcPct val="100000"/>
              </a:lnSpc>
              <a:spcBef>
                <a:spcPts val="641"/>
              </a:spcBef>
              <a:tabLst>
                <a:tab pos="0" algn="l"/>
              </a:tabLst>
            </a:pPr>
            <a:r>
              <a:rPr lang="pt-BR" sz="3200" spc="-1" dirty="0">
                <a:solidFill>
                  <a:srgbClr val="000000"/>
                </a:solidFill>
                <a:latin typeface="Calibri"/>
              </a:rPr>
              <a:t>8- De acordo com o CPC (art. 334), tratando-se da audiência preliminar de conciliação e mediação ocorrerá:</a:t>
            </a:r>
          </a:p>
          <a:p>
            <a:pPr algn="just">
              <a:lnSpc>
                <a:spcPct val="100000"/>
              </a:lnSpc>
              <a:spcBef>
                <a:spcPts val="641"/>
              </a:spcBef>
              <a:tabLst>
                <a:tab pos="0" algn="l"/>
              </a:tabLst>
            </a:pPr>
            <a:r>
              <a:rPr lang="pt-BR" sz="3200" spc="-1" dirty="0">
                <a:solidFill>
                  <a:srgbClr val="000000"/>
                </a:solidFill>
                <a:latin typeface="Calibri"/>
              </a:rPr>
              <a:t>A- depois de ofertada a contestação;</a:t>
            </a:r>
          </a:p>
          <a:p>
            <a:pPr algn="just">
              <a:lnSpc>
                <a:spcPct val="100000"/>
              </a:lnSpc>
              <a:spcBef>
                <a:spcPts val="641"/>
              </a:spcBef>
              <a:tabLst>
                <a:tab pos="0" algn="l"/>
              </a:tabLst>
            </a:pPr>
            <a:r>
              <a:rPr lang="pt-BR" sz="3200" spc="-1" dirty="0">
                <a:solidFill>
                  <a:srgbClr val="000000"/>
                </a:solidFill>
                <a:latin typeface="Calibri"/>
              </a:rPr>
              <a:t>B- A audiência de conciliação ou mediação deve ocorrer em momento anterior ao oferecimento da contestação,</a:t>
            </a:r>
          </a:p>
          <a:p>
            <a:pPr algn="just">
              <a:lnSpc>
                <a:spcPct val="100000"/>
              </a:lnSpc>
              <a:spcBef>
                <a:spcPts val="641"/>
              </a:spcBef>
              <a:tabLst>
                <a:tab pos="0" algn="l"/>
              </a:tabLst>
            </a:pPr>
            <a:r>
              <a:rPr lang="pt-BR" sz="3200" spc="-1" dirty="0">
                <a:solidFill>
                  <a:srgbClr val="000000"/>
                </a:solidFill>
                <a:latin typeface="Calibri"/>
              </a:rPr>
              <a:t>C- deve ocorrer simultaneamente com a apresentação da contestação;</a:t>
            </a:r>
          </a:p>
          <a:p>
            <a:pPr algn="just">
              <a:lnSpc>
                <a:spcPct val="100000"/>
              </a:lnSpc>
              <a:spcBef>
                <a:spcPts val="641"/>
              </a:spcBef>
              <a:tabLst>
                <a:tab pos="0" algn="l"/>
              </a:tabLst>
            </a:pPr>
            <a:r>
              <a:rPr lang="pt-BR" sz="3200" spc="-1" dirty="0">
                <a:solidFill>
                  <a:srgbClr val="000000"/>
                </a:solidFill>
                <a:latin typeface="Calibri"/>
              </a:rPr>
              <a:t>D- não está prevista no CPC.</a:t>
            </a:r>
          </a:p>
          <a:p>
            <a:pPr algn="just">
              <a:lnSpc>
                <a:spcPct val="100000"/>
              </a:lnSpc>
              <a:spcBef>
                <a:spcPts val="641"/>
              </a:spcBef>
              <a:tabLst>
                <a:tab pos="0" algn="l"/>
              </a:tabLst>
            </a:pPr>
            <a:r>
              <a:rPr lang="pt-BR" sz="3200" spc="-1" dirty="0">
                <a:solidFill>
                  <a:srgbClr val="000000"/>
                </a:solidFill>
                <a:latin typeface="Calibri"/>
              </a:rPr>
              <a:t>E- </a:t>
            </a:r>
            <a:r>
              <a:rPr lang="pt-BR" sz="3200" spc="-1" dirty="0" err="1">
                <a:solidFill>
                  <a:srgbClr val="000000"/>
                </a:solidFill>
                <a:latin typeface="Calibri"/>
              </a:rPr>
              <a:t>nda</a:t>
            </a:r>
            <a:r>
              <a:rPr lang="pt-BR" sz="3200" spc="-1" dirty="0">
                <a:solidFill>
                  <a:srgbClr val="000000"/>
                </a:solidFill>
                <a:latin typeface="Calibri"/>
              </a:rPr>
              <a:t>.</a:t>
            </a: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r>
              <a:rPr lang="pt-BR" sz="3200" b="0" strike="noStrike" spc="-1" dirty="0">
                <a:solidFill>
                  <a:srgbClr val="000000"/>
                </a:solidFill>
                <a:latin typeface="Calibri"/>
              </a:rPr>
              <a:t>9- </a:t>
            </a:r>
            <a:r>
              <a:rPr lang="pt-BR" sz="1100" b="0" strike="noStrike" spc="-1" dirty="0">
                <a:solidFill>
                  <a:srgbClr val="000000"/>
                </a:solidFill>
                <a:latin typeface="Calibri"/>
              </a:rPr>
              <a:t>Prova: IMA - 2017 - Prefeitura de Penalva - MA – Advogado </a:t>
            </a:r>
            <a:r>
              <a:rPr lang="pt-BR" sz="3200" b="0" strike="noStrike" spc="-1" dirty="0">
                <a:solidFill>
                  <a:srgbClr val="000000"/>
                </a:solidFill>
                <a:latin typeface="Calibri"/>
              </a:rPr>
              <a:t>De acordo com a Lei n. 13.105, de 16 de março de 2015, é CORRETO afirmar que o ônus da impugnação específica dos fatos não se aplica:</a:t>
            </a:r>
          </a:p>
          <a:p>
            <a:pPr algn="just">
              <a:lnSpc>
                <a:spcPct val="100000"/>
              </a:lnSpc>
              <a:spcBef>
                <a:spcPts val="641"/>
              </a:spcBef>
              <a:tabLst>
                <a:tab pos="0" algn="l"/>
              </a:tabLst>
            </a:pPr>
            <a:r>
              <a:rPr lang="pt-BR" sz="3200" b="0" strike="noStrike" spc="-1" dirty="0">
                <a:solidFill>
                  <a:srgbClr val="000000"/>
                </a:solidFill>
                <a:latin typeface="Calibri"/>
              </a:rPr>
              <a:t>		A- Ao advogado dativo, ao curador especial e ao órgão do Ministério Público.</a:t>
            </a:r>
          </a:p>
          <a:p>
            <a:pPr algn="just">
              <a:lnSpc>
                <a:spcPct val="100000"/>
              </a:lnSpc>
              <a:spcBef>
                <a:spcPts val="641"/>
              </a:spcBef>
              <a:tabLst>
                <a:tab pos="0" algn="l"/>
              </a:tabLst>
            </a:pPr>
            <a:r>
              <a:rPr lang="pt-BR" sz="3200" b="0" strike="noStrike" spc="-1" dirty="0">
                <a:solidFill>
                  <a:srgbClr val="000000"/>
                </a:solidFill>
                <a:latin typeface="Calibri"/>
              </a:rPr>
              <a:t>		B- Ao defensor público, ao advogado dativo e ao curador especial,</a:t>
            </a:r>
          </a:p>
          <a:p>
            <a:pPr algn="just">
              <a:lnSpc>
                <a:spcPct val="100000"/>
              </a:lnSpc>
              <a:spcBef>
                <a:spcPts val="641"/>
              </a:spcBef>
              <a:tabLst>
                <a:tab pos="0" algn="l"/>
              </a:tabLst>
            </a:pPr>
            <a:r>
              <a:rPr lang="pt-BR" sz="3200" b="0" strike="noStrike" spc="-1" dirty="0">
                <a:solidFill>
                  <a:srgbClr val="000000"/>
                </a:solidFill>
                <a:latin typeface="Calibri"/>
              </a:rPr>
              <a:t>		C- Ao advogado dativo, ao defensor público e ao órgão do Ministério Público.</a:t>
            </a:r>
          </a:p>
          <a:p>
            <a:pPr algn="just">
              <a:lnSpc>
                <a:spcPct val="100000"/>
              </a:lnSpc>
              <a:spcBef>
                <a:spcPts val="641"/>
              </a:spcBef>
              <a:tabLst>
                <a:tab pos="0" algn="l"/>
              </a:tabLst>
            </a:pPr>
            <a:r>
              <a:rPr lang="pt-BR" sz="3200" b="0" strike="noStrike" spc="-1" dirty="0">
                <a:solidFill>
                  <a:srgbClr val="000000"/>
                </a:solidFill>
                <a:latin typeface="Calibri"/>
              </a:rPr>
              <a:t>		D- Ao advogado público, ao curador especial e ao órgão do Ministério Público.</a:t>
            </a: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r>
              <a:rPr lang="pt-BR" sz="3200" b="0" strike="noStrike" spc="-1" dirty="0">
                <a:latin typeface="Arial"/>
              </a:rPr>
              <a:t>10- Poderá haver mais de uma sessão destinada à conciliação e à mediação, não podendo exceder a ____ da data de realização da primeira sessão. (334, § 2º CPC). Complete:</a:t>
            </a:r>
          </a:p>
          <a:p>
            <a:pPr algn="just">
              <a:lnSpc>
                <a:spcPct val="100000"/>
              </a:lnSpc>
              <a:spcBef>
                <a:spcPts val="641"/>
              </a:spcBef>
              <a:tabLst>
                <a:tab pos="0" algn="l"/>
              </a:tabLst>
            </a:pPr>
            <a:r>
              <a:rPr lang="pt-BR" sz="3200" b="0" strike="noStrike" spc="-1" dirty="0">
                <a:latin typeface="Arial"/>
              </a:rPr>
              <a:t>A- 5 dias,	B- 10 dias,		C- 15 dias,	D- 1 mês,		E- 2 meses.</a:t>
            </a:r>
          </a:p>
          <a:p>
            <a:pPr>
              <a:lnSpc>
                <a:spcPct val="100000"/>
              </a:lnSpc>
              <a:spcBef>
                <a:spcPts val="641"/>
              </a:spcBef>
              <a:tabLst>
                <a:tab pos="0" algn="l"/>
              </a:tabLst>
            </a:pPr>
            <a:endParaRPr lang="pt-BR" sz="3200" i="1" spc="-1" dirty="0">
              <a:solidFill>
                <a:srgbClr val="000000"/>
              </a:solidFill>
              <a:latin typeface="Calibri"/>
              <a:ea typeface="DejaVu Sans"/>
            </a:endParaRPr>
          </a:p>
          <a:p>
            <a:pPr>
              <a:lnSpc>
                <a:spcPct val="100000"/>
              </a:lnSpc>
              <a:spcBef>
                <a:spcPts val="641"/>
              </a:spcBef>
              <a:tabLst>
                <a:tab pos="0" algn="l"/>
              </a:tabLst>
            </a:pPr>
            <a:r>
              <a:rPr lang="pt-BR" sz="3200" i="1" spc="-1" dirty="0">
                <a:solidFill>
                  <a:srgbClr val="000000"/>
                </a:solidFill>
                <a:latin typeface="Calibri"/>
                <a:ea typeface="DejaVu Sans"/>
              </a:rPr>
              <a:t>11- </a:t>
            </a:r>
            <a:r>
              <a:rPr lang="pt-BR" sz="1100" b="0" strike="noStrike" spc="-1" dirty="0">
                <a:latin typeface="Arial"/>
              </a:rPr>
              <a:t>Prova: CEAF - 2020 - PGE-RN – Estagiário </a:t>
            </a:r>
            <a:r>
              <a:rPr lang="pt-BR" sz="3200" b="0" strike="noStrike" spc="-1" dirty="0">
                <a:latin typeface="Arial"/>
              </a:rPr>
              <a:t>No procedimento comum, a via pela qual o </a:t>
            </a:r>
            <a:r>
              <a:rPr lang="pt-BR" sz="3200" b="0" strike="noStrike" spc="-1" dirty="0">
                <a:highlight>
                  <a:srgbClr val="FFFF00"/>
                </a:highlight>
                <a:latin typeface="Arial"/>
              </a:rPr>
              <a:t>réu pode manifestar pretensão própria</a:t>
            </a:r>
            <a:r>
              <a:rPr lang="pt-BR" sz="3200" b="0" strike="noStrike" spc="-1" dirty="0">
                <a:latin typeface="Arial"/>
              </a:rPr>
              <a:t>, conexa com a ação principal ou com o fundamento da defesa, é: </a:t>
            </a:r>
          </a:p>
          <a:p>
            <a:pPr algn="just">
              <a:lnSpc>
                <a:spcPct val="100000"/>
              </a:lnSpc>
              <a:spcBef>
                <a:spcPts val="641"/>
              </a:spcBef>
              <a:tabLst>
                <a:tab pos="0" algn="l"/>
              </a:tabLst>
            </a:pPr>
            <a:r>
              <a:rPr lang="pt-BR" sz="3200" spc="-1" dirty="0">
                <a:latin typeface="Arial"/>
              </a:rPr>
              <a:t>	</a:t>
            </a:r>
            <a:r>
              <a:rPr lang="pt-BR" sz="3200" b="0" strike="noStrike" spc="-1" dirty="0">
                <a:latin typeface="Arial"/>
              </a:rPr>
              <a:t>A- exceção;		B  - reconvenção;  	C- </a:t>
            </a:r>
            <a:r>
              <a:rPr lang="pt-BR" sz="3200" b="0" i="1" strike="noStrike" spc="-1" dirty="0">
                <a:latin typeface="Arial"/>
              </a:rPr>
              <a:t>querela </a:t>
            </a:r>
            <a:r>
              <a:rPr lang="pt-BR" sz="3200" b="0" i="1" strike="noStrike" spc="-1" dirty="0" err="1">
                <a:latin typeface="Arial"/>
              </a:rPr>
              <a:t>nullitatis</a:t>
            </a:r>
            <a:r>
              <a:rPr lang="pt-BR" sz="3200" b="0" strike="noStrike" spc="-1" dirty="0">
                <a:latin typeface="Arial"/>
              </a:rPr>
              <a:t>;  	D- impugnação ao cumprimento de sentença;</a:t>
            </a: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endParaRPr lang="pt-BR" sz="3200" spc="-1" dirty="0">
              <a:latin typeface="Arial"/>
            </a:endParaRP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endParaRPr lang="pt-BR" sz="3200" b="0" strike="noStrike" spc="-1" dirty="0">
              <a:latin typeface="Arial"/>
            </a:endParaRPr>
          </a:p>
        </p:txBody>
      </p:sp>
    </p:spTree>
    <p:extLst>
      <p:ext uri="{BB962C8B-B14F-4D97-AF65-F5344CB8AC3E}">
        <p14:creationId xmlns:p14="http://schemas.microsoft.com/office/powerpoint/2010/main" val="3467800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32500" lnSpcReduction="20000"/>
          </a:bodyPr>
          <a:lstStyle/>
          <a:p>
            <a:pPr algn="just">
              <a:lnSpc>
                <a:spcPct val="100000"/>
              </a:lnSpc>
              <a:spcBef>
                <a:spcPts val="641"/>
              </a:spcBef>
              <a:tabLst>
                <a:tab pos="0" algn="l"/>
              </a:tabLst>
            </a:pPr>
            <a:r>
              <a:rPr lang="pt-BR" sz="3200" spc="-1" dirty="0">
                <a:solidFill>
                  <a:srgbClr val="000000"/>
                </a:solidFill>
                <a:latin typeface="Calibri"/>
                <a:ea typeface="DejaVu Sans"/>
              </a:rPr>
              <a:t>12- </a:t>
            </a:r>
            <a:r>
              <a:rPr lang="pt-BR" sz="1200" spc="-1" dirty="0">
                <a:solidFill>
                  <a:srgbClr val="000000"/>
                </a:solidFill>
                <a:latin typeface="Calibri"/>
                <a:ea typeface="DejaVu Sans"/>
              </a:rPr>
              <a:t>DPE-SC </a:t>
            </a:r>
            <a:r>
              <a:rPr lang="pt-BR" sz="3200" spc="-1" dirty="0">
                <a:solidFill>
                  <a:srgbClr val="000000"/>
                </a:solidFill>
                <a:latin typeface="Calibri"/>
                <a:ea typeface="DejaVu Sans"/>
              </a:rPr>
              <a:t>Na hipótese de ser concedida gratuidade da justiça quando do recebimento da petição inicial, o réu poderá impugnar esta decisão:</a:t>
            </a:r>
          </a:p>
          <a:p>
            <a:pPr algn="just">
              <a:lnSpc>
                <a:spcPct val="100000"/>
              </a:lnSpc>
              <a:spcBef>
                <a:spcPts val="641"/>
              </a:spcBef>
              <a:tabLst>
                <a:tab pos="0" algn="l"/>
              </a:tabLst>
            </a:pPr>
            <a:r>
              <a:rPr lang="pt-BR" sz="3200" spc="-1" dirty="0">
                <a:solidFill>
                  <a:srgbClr val="000000"/>
                </a:solidFill>
                <a:latin typeface="Calibri"/>
                <a:ea typeface="DejaVu Sans"/>
              </a:rPr>
              <a:t>		A- em preliminar de contestação, sem a instauração de incidente apartado.</a:t>
            </a:r>
          </a:p>
          <a:p>
            <a:pPr algn="just">
              <a:lnSpc>
                <a:spcPct val="100000"/>
              </a:lnSpc>
              <a:spcBef>
                <a:spcPts val="641"/>
              </a:spcBef>
              <a:tabLst>
                <a:tab pos="0" algn="l"/>
              </a:tabLst>
            </a:pPr>
            <a:r>
              <a:rPr lang="pt-BR" sz="3200" spc="-1" dirty="0">
                <a:solidFill>
                  <a:srgbClr val="000000"/>
                </a:solidFill>
                <a:latin typeface="Calibri"/>
                <a:ea typeface="DejaVu Sans"/>
              </a:rPr>
              <a:t>		B- por agravo de instrumento, sob pena de preclusão,</a:t>
            </a:r>
          </a:p>
          <a:p>
            <a:pPr algn="just">
              <a:lnSpc>
                <a:spcPct val="100000"/>
              </a:lnSpc>
              <a:spcBef>
                <a:spcPts val="641"/>
              </a:spcBef>
              <a:tabLst>
                <a:tab pos="0" algn="l"/>
              </a:tabLst>
            </a:pPr>
            <a:r>
              <a:rPr lang="pt-BR" sz="3200" spc="-1" dirty="0">
                <a:solidFill>
                  <a:srgbClr val="000000"/>
                </a:solidFill>
                <a:latin typeface="Calibri"/>
                <a:ea typeface="DejaVu Sans"/>
              </a:rPr>
              <a:t>		C- mediante petição própria que instaura incidente apartado de impugnação à concessão da gratuidade da justiça,</a:t>
            </a:r>
          </a:p>
          <a:p>
            <a:pPr algn="just">
              <a:lnSpc>
                <a:spcPct val="100000"/>
              </a:lnSpc>
              <a:spcBef>
                <a:spcPts val="641"/>
              </a:spcBef>
              <a:tabLst>
                <a:tab pos="0" algn="l"/>
              </a:tabLst>
            </a:pPr>
            <a:r>
              <a:rPr lang="pt-BR" sz="3200" spc="-1" dirty="0">
                <a:solidFill>
                  <a:srgbClr val="000000"/>
                </a:solidFill>
                <a:latin typeface="Calibri"/>
                <a:ea typeface="DejaVu Sans"/>
              </a:rPr>
              <a:t>		D- por simples petição, no prazo de quinze dias a partir da data da citação, sob pena de preclusão;</a:t>
            </a:r>
          </a:p>
          <a:p>
            <a:pPr algn="just">
              <a:lnSpc>
                <a:spcPct val="100000"/>
              </a:lnSpc>
              <a:spcBef>
                <a:spcPts val="641"/>
              </a:spcBef>
              <a:tabLst>
                <a:tab pos="0" algn="l"/>
              </a:tabLst>
            </a:pPr>
            <a:r>
              <a:rPr lang="pt-BR" sz="3200" spc="-1" dirty="0">
                <a:solidFill>
                  <a:srgbClr val="000000"/>
                </a:solidFill>
                <a:latin typeface="Calibri"/>
                <a:ea typeface="DejaVu Sans"/>
              </a:rPr>
              <a:t>		E- por simples petição e a qualquer tempo do processo, uma vez que o deferimento da gratuidade não gera preclusão;</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spc="-1" dirty="0">
                <a:solidFill>
                  <a:srgbClr val="000000"/>
                </a:solidFill>
                <a:latin typeface="Calibri"/>
                <a:ea typeface="DejaVu Sans"/>
              </a:rPr>
              <a:t>13- </a:t>
            </a:r>
            <a:r>
              <a:rPr lang="pt-BR" sz="1400" spc="-1" dirty="0">
                <a:solidFill>
                  <a:srgbClr val="000000"/>
                </a:solidFill>
                <a:latin typeface="Calibri"/>
                <a:ea typeface="DejaVu Sans"/>
              </a:rPr>
              <a:t>CESPE - </a:t>
            </a:r>
            <a:r>
              <a:rPr lang="pt-BR" sz="3200" spc="-1" dirty="0">
                <a:solidFill>
                  <a:srgbClr val="000000"/>
                </a:solidFill>
                <a:latin typeface="Calibri"/>
                <a:ea typeface="DejaVu Sans"/>
              </a:rPr>
              <a:t>Em determinada demanda, não chegou a ser designada a audiência preliminar de conciliação ou mediação. O réu, citado pelo correio e patrocinado pela defensoria pública, apresentou sua defesa em 14/3/2017, </a:t>
            </a:r>
            <a:r>
              <a:rPr lang="pt-BR" sz="3200" b="1" u="sng" spc="-1" dirty="0">
                <a:solidFill>
                  <a:srgbClr val="000000"/>
                </a:solidFill>
                <a:latin typeface="Calibri"/>
                <a:ea typeface="DejaVu Sans"/>
              </a:rPr>
              <a:t>no décimo sexto</a:t>
            </a:r>
            <a:r>
              <a:rPr lang="pt-BR" sz="3200" spc="-1" dirty="0">
                <a:solidFill>
                  <a:srgbClr val="000000"/>
                </a:solidFill>
                <a:latin typeface="Calibri"/>
                <a:ea typeface="DejaVu Sans"/>
              </a:rPr>
              <a:t> dia a partir da juntada aos autos do aviso de recebimento cumprido. Em sua defesa, ele sustentou </a:t>
            </a:r>
            <a:r>
              <a:rPr lang="pt-BR" sz="3200" b="1" spc="-1" dirty="0">
                <a:solidFill>
                  <a:srgbClr val="000000"/>
                </a:solidFill>
                <a:latin typeface="Calibri"/>
                <a:ea typeface="DejaVu Sans"/>
              </a:rPr>
              <a:t>prescrição</a:t>
            </a:r>
            <a:r>
              <a:rPr lang="pt-BR" sz="3200" spc="-1" dirty="0">
                <a:solidFill>
                  <a:srgbClr val="000000"/>
                </a:solidFill>
                <a:latin typeface="Calibri"/>
                <a:ea typeface="DejaVu Sans"/>
              </a:rPr>
              <a:t> e </a:t>
            </a:r>
            <a:r>
              <a:rPr lang="pt-BR" sz="3200" b="1" spc="-1" dirty="0">
                <a:solidFill>
                  <a:srgbClr val="000000"/>
                </a:solidFill>
                <a:latin typeface="Calibri"/>
                <a:ea typeface="DejaVu Sans"/>
              </a:rPr>
              <a:t>incompetência relativa </a:t>
            </a:r>
            <a:r>
              <a:rPr lang="pt-BR" sz="3200" spc="-1" dirty="0">
                <a:solidFill>
                  <a:srgbClr val="000000"/>
                </a:solidFill>
                <a:latin typeface="Calibri"/>
                <a:ea typeface="DejaVu Sans"/>
              </a:rPr>
              <a:t>do juízo e, ao final, requereu a improcedência do pedido. Nessa situação hipotética (dica: 186 e 332, § 1º CPC):</a:t>
            </a:r>
          </a:p>
          <a:p>
            <a:pPr algn="just">
              <a:lnSpc>
                <a:spcPct val="100000"/>
              </a:lnSpc>
              <a:spcBef>
                <a:spcPts val="641"/>
              </a:spcBef>
              <a:tabLst>
                <a:tab pos="0" algn="l"/>
              </a:tabLst>
            </a:pPr>
            <a:r>
              <a:rPr lang="pt-BR" sz="3200" spc="-1" dirty="0">
                <a:solidFill>
                  <a:srgbClr val="000000"/>
                </a:solidFill>
                <a:latin typeface="Calibri"/>
                <a:ea typeface="DejaVu Sans"/>
              </a:rPr>
              <a:t>A- o juiz poderia conhecer de ofício tanto a </a:t>
            </a:r>
            <a:r>
              <a:rPr lang="pt-BR" sz="3200" u="sng" spc="-1" dirty="0">
                <a:solidFill>
                  <a:srgbClr val="000000"/>
                </a:solidFill>
                <a:latin typeface="Calibri"/>
                <a:ea typeface="DejaVu Sans"/>
              </a:rPr>
              <a:t>prescrição</a:t>
            </a:r>
            <a:r>
              <a:rPr lang="pt-BR" sz="3200" spc="-1" dirty="0">
                <a:solidFill>
                  <a:srgbClr val="000000"/>
                </a:solidFill>
                <a:latin typeface="Calibri"/>
                <a:ea typeface="DejaVu Sans"/>
              </a:rPr>
              <a:t> quanto a </a:t>
            </a:r>
            <a:r>
              <a:rPr lang="pt-BR" sz="3200" u="sng" spc="-1" dirty="0">
                <a:solidFill>
                  <a:srgbClr val="000000"/>
                </a:solidFill>
                <a:latin typeface="Calibri"/>
                <a:ea typeface="DejaVu Sans"/>
              </a:rPr>
              <a:t>incompetência relativa</a:t>
            </a:r>
            <a:r>
              <a:rPr lang="pt-BR" sz="3200" spc="-1" dirty="0">
                <a:solidFill>
                  <a:srgbClr val="000000"/>
                </a:solidFill>
                <a:latin typeface="Calibri"/>
                <a:ea typeface="DejaVu Sans"/>
              </a:rPr>
              <a:t>, ainda que não tivessem sido alegadas,</a:t>
            </a:r>
          </a:p>
          <a:p>
            <a:pPr algn="just">
              <a:lnSpc>
                <a:spcPct val="100000"/>
              </a:lnSpc>
              <a:spcBef>
                <a:spcPts val="641"/>
              </a:spcBef>
              <a:tabLst>
                <a:tab pos="0" algn="l"/>
              </a:tabLst>
            </a:pPr>
            <a:r>
              <a:rPr lang="pt-BR" sz="3200" spc="-1" dirty="0">
                <a:solidFill>
                  <a:srgbClr val="000000"/>
                </a:solidFill>
                <a:latin typeface="Calibri"/>
                <a:ea typeface="DejaVu Sans"/>
              </a:rPr>
              <a:t>B - a contestação será aceita e o juiz analisará a prescrição e incompetência relativa;</a:t>
            </a:r>
          </a:p>
          <a:p>
            <a:pPr algn="just">
              <a:lnSpc>
                <a:spcPct val="100000"/>
              </a:lnSpc>
              <a:spcBef>
                <a:spcPts val="641"/>
              </a:spcBef>
              <a:tabLst>
                <a:tab pos="0" algn="l"/>
              </a:tabLst>
            </a:pPr>
            <a:r>
              <a:rPr lang="pt-BR" sz="3200" spc="-1" dirty="0">
                <a:solidFill>
                  <a:srgbClr val="000000"/>
                </a:solidFill>
                <a:latin typeface="Calibri"/>
                <a:ea typeface="DejaVu Sans"/>
              </a:rPr>
              <a:t>C- a exceção de incompetência relativa deveria ter sido arguida em petição apartada da contestação,</a:t>
            </a:r>
          </a:p>
          <a:p>
            <a:pPr algn="just">
              <a:lnSpc>
                <a:spcPct val="100000"/>
              </a:lnSpc>
              <a:spcBef>
                <a:spcPts val="641"/>
              </a:spcBef>
              <a:tabLst>
                <a:tab pos="0" algn="l"/>
              </a:tabLst>
            </a:pPr>
            <a:r>
              <a:rPr lang="pt-BR" sz="3200" spc="-1" dirty="0">
                <a:solidFill>
                  <a:srgbClr val="000000"/>
                </a:solidFill>
                <a:latin typeface="Calibri"/>
                <a:ea typeface="DejaVu Sans"/>
              </a:rPr>
              <a:t>D- a contestação foi </a:t>
            </a:r>
            <a:r>
              <a:rPr lang="pt-BR" sz="3200" u="sng" spc="-1" dirty="0">
                <a:solidFill>
                  <a:srgbClr val="000000"/>
                </a:solidFill>
                <a:latin typeface="Calibri"/>
                <a:ea typeface="DejaVu Sans"/>
              </a:rPr>
              <a:t>intempestiva</a:t>
            </a:r>
            <a:r>
              <a:rPr lang="pt-BR" sz="3200" spc="-1" dirty="0">
                <a:solidFill>
                  <a:srgbClr val="000000"/>
                </a:solidFill>
                <a:latin typeface="Calibri"/>
                <a:ea typeface="DejaVu Sans"/>
              </a:rPr>
              <a:t>.</a:t>
            </a:r>
          </a:p>
          <a:p>
            <a:pPr algn="just">
              <a:lnSpc>
                <a:spcPct val="100000"/>
              </a:lnSpc>
              <a:spcBef>
                <a:spcPts val="641"/>
              </a:spcBef>
              <a:tabLst>
                <a:tab pos="0" algn="l"/>
              </a:tabLst>
            </a:pPr>
            <a:r>
              <a:rPr lang="pt-BR" sz="3200" spc="-1" dirty="0">
                <a:solidFill>
                  <a:srgbClr val="000000"/>
                </a:solidFill>
                <a:latin typeface="Calibri"/>
                <a:ea typeface="DejaVu Sans"/>
              </a:rPr>
              <a:t>E- O réu deveria </a:t>
            </a:r>
            <a:r>
              <a:rPr lang="pt-BR" sz="3200" u="sng" spc="-1" dirty="0">
                <a:solidFill>
                  <a:srgbClr val="000000"/>
                </a:solidFill>
                <a:latin typeface="Calibri"/>
                <a:ea typeface="DejaVu Sans"/>
              </a:rPr>
              <a:t>embargar</a:t>
            </a:r>
            <a:r>
              <a:rPr lang="pt-BR" sz="3200" spc="-1" dirty="0">
                <a:solidFill>
                  <a:srgbClr val="000000"/>
                </a:solidFill>
                <a:latin typeface="Calibri"/>
                <a:ea typeface="DejaVu Sans"/>
              </a:rPr>
              <a:t> à execução.</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spc="-1" dirty="0">
                <a:solidFill>
                  <a:srgbClr val="000000"/>
                </a:solidFill>
                <a:latin typeface="Calibri"/>
                <a:ea typeface="DejaVu Sans"/>
              </a:rPr>
              <a:t>14-  </a:t>
            </a:r>
            <a:r>
              <a:rPr lang="pt-BR" sz="1300" spc="-1" dirty="0">
                <a:solidFill>
                  <a:srgbClr val="000000"/>
                </a:solidFill>
                <a:latin typeface="Calibri"/>
                <a:ea typeface="DejaVu Sans"/>
              </a:rPr>
              <a:t>VUNESP - </a:t>
            </a:r>
            <a:r>
              <a:rPr lang="pt-BR" sz="3200" spc="-1" dirty="0">
                <a:solidFill>
                  <a:srgbClr val="000000"/>
                </a:solidFill>
                <a:latin typeface="Calibri"/>
                <a:ea typeface="DejaVu Sans"/>
              </a:rPr>
              <a:t>É matéria que deve ser alegada como questão </a:t>
            </a:r>
            <a:r>
              <a:rPr lang="pt-BR" sz="3200" b="1" spc="-1" dirty="0">
                <a:solidFill>
                  <a:srgbClr val="000000"/>
                </a:solidFill>
                <a:latin typeface="Calibri"/>
                <a:ea typeface="DejaVu Sans"/>
              </a:rPr>
              <a:t>preliminar processual</a:t>
            </a:r>
            <a:r>
              <a:rPr lang="pt-BR" sz="3200" spc="-1" dirty="0">
                <a:solidFill>
                  <a:srgbClr val="000000"/>
                </a:solidFill>
                <a:latin typeface="Calibri"/>
                <a:ea typeface="DejaVu Sans"/>
              </a:rPr>
              <a:t>, nos termos do art. 337, do CPC, em sede de contestação:</a:t>
            </a:r>
          </a:p>
          <a:p>
            <a:pPr algn="just">
              <a:lnSpc>
                <a:spcPct val="100000"/>
              </a:lnSpc>
              <a:spcBef>
                <a:spcPts val="641"/>
              </a:spcBef>
              <a:tabLst>
                <a:tab pos="0" algn="l"/>
              </a:tabLst>
            </a:pPr>
            <a:r>
              <a:rPr lang="pt-BR" sz="3200" spc="-1" dirty="0">
                <a:solidFill>
                  <a:srgbClr val="000000"/>
                </a:solidFill>
                <a:latin typeface="Calibri"/>
                <a:ea typeface="DejaVu Sans"/>
              </a:rPr>
              <a:t>	A- impossibilidade jurídica do pedido.	B- existência de coisa julgada;</a:t>
            </a:r>
          </a:p>
          <a:p>
            <a:pPr algn="just">
              <a:lnSpc>
                <a:spcPct val="100000"/>
              </a:lnSpc>
              <a:spcBef>
                <a:spcPts val="641"/>
              </a:spcBef>
              <a:tabLst>
                <a:tab pos="0" algn="l"/>
              </a:tabLst>
            </a:pPr>
            <a:r>
              <a:rPr lang="pt-BR" sz="3200" spc="-1" dirty="0">
                <a:solidFill>
                  <a:srgbClr val="000000"/>
                </a:solidFill>
                <a:latin typeface="Calibri"/>
                <a:ea typeface="DejaVu Sans"/>
              </a:rPr>
              <a:t>	C- ocorrência da prescrição.	D- denunciação da lide,                 E- reconhecimento jurídico parcial do pedido,</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spc="-1" dirty="0">
                <a:solidFill>
                  <a:srgbClr val="000000"/>
                </a:solidFill>
                <a:latin typeface="Calibri"/>
                <a:ea typeface="DejaVu Sans"/>
              </a:rPr>
              <a:t>15- </a:t>
            </a:r>
            <a:r>
              <a:rPr lang="pt-BR" sz="1100" spc="-1" dirty="0">
                <a:solidFill>
                  <a:srgbClr val="000000"/>
                </a:solidFill>
                <a:latin typeface="Calibri"/>
                <a:ea typeface="DejaVu Sans"/>
              </a:rPr>
              <a:t>Prova: FUNRIO -  </a:t>
            </a:r>
            <a:r>
              <a:rPr lang="pt-BR" sz="3200" spc="-1" dirty="0">
                <a:solidFill>
                  <a:srgbClr val="000000"/>
                </a:solidFill>
                <a:latin typeface="Calibri"/>
                <a:ea typeface="DejaVu Sans"/>
              </a:rPr>
              <a:t>Ana apresentou contestação antes do término do prazo previsto. Verifica, posteriormente, que não incluiu um item defensivo. Requer, ainda no prazo conferido para a contestação, aditamento. Nesse caso, não será possível diante da constatação de preclusão: 	A- temporal   B- Consumativa      C- lógica    D- especial   E- procedimental</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spc="-1" dirty="0">
                <a:solidFill>
                  <a:srgbClr val="000000"/>
                </a:solidFill>
                <a:latin typeface="Calibri"/>
                <a:ea typeface="DejaVu Sans"/>
              </a:rPr>
              <a:t>16- </a:t>
            </a:r>
            <a:r>
              <a:rPr lang="pt-BR" sz="1300" spc="-1" dirty="0">
                <a:solidFill>
                  <a:srgbClr val="000000"/>
                </a:solidFill>
                <a:latin typeface="Calibri"/>
                <a:ea typeface="DejaVu Sans"/>
              </a:rPr>
              <a:t>CESGRANRIO - </a:t>
            </a:r>
            <a:r>
              <a:rPr lang="pt-BR" sz="3200" spc="-1" dirty="0">
                <a:solidFill>
                  <a:srgbClr val="000000"/>
                </a:solidFill>
                <a:latin typeface="Calibri"/>
                <a:ea typeface="DejaVu Sans"/>
              </a:rPr>
              <a:t>O Sr. W propõe ação de cobrança do valor de R$ 1.000,00 em face do Sr. Z, tendo o processo sofrido extinção por inércia da parte autora, que abandonou a causa por período superior ao permitido. Uma semana após a extinção, o Sr. W propôs a mesma ação em face do mesmo réu que veio a ter o processo extinto por idêntico fundamento. Transitada em julgado a segunda decisão, o Sr. W renova o feito apresentando idêntica ação que vem a ter o mesmo destino, pelo mesmo fundamento anterior. Seis meses após o terceiro desfecho, o Sr. W apresenta, pela </a:t>
            </a:r>
            <a:r>
              <a:rPr lang="pt-BR" sz="3200" b="1" u="sng" spc="-1" dirty="0">
                <a:solidFill>
                  <a:srgbClr val="FF0000"/>
                </a:solidFill>
                <a:latin typeface="Calibri"/>
                <a:ea typeface="DejaVu Sans"/>
              </a:rPr>
              <a:t>quarta vez</a:t>
            </a:r>
            <a:r>
              <a:rPr lang="pt-BR" sz="3200" spc="-1" dirty="0">
                <a:solidFill>
                  <a:srgbClr val="000000"/>
                </a:solidFill>
                <a:latin typeface="Calibri"/>
                <a:ea typeface="DejaVu Sans"/>
              </a:rPr>
              <a:t>, a mesma ação, logrando, agora, a citação do réu que apresenta contestação, onde alega, em preliminar, de natureza peremptória,</a:t>
            </a:r>
          </a:p>
          <a:p>
            <a:pPr algn="just">
              <a:lnSpc>
                <a:spcPct val="100000"/>
              </a:lnSpc>
              <a:spcBef>
                <a:spcPts val="641"/>
              </a:spcBef>
              <a:tabLst>
                <a:tab pos="0" algn="l"/>
              </a:tabLst>
            </a:pPr>
            <a:r>
              <a:rPr lang="pt-BR" sz="3200" spc="-1" dirty="0">
                <a:solidFill>
                  <a:srgbClr val="000000"/>
                </a:solidFill>
                <a:latin typeface="Calibri"/>
                <a:ea typeface="DejaVu Sans"/>
              </a:rPr>
              <a:t>A- litispendência       B- confusão      C- arbitragem   D – perempção    E- prescrição</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spc="-1" dirty="0">
                <a:solidFill>
                  <a:srgbClr val="000000"/>
                </a:solidFill>
                <a:latin typeface="Calibri"/>
                <a:ea typeface="DejaVu Sans"/>
              </a:rPr>
              <a:t>17- A audiência de conciliação não será realizada:</a:t>
            </a:r>
          </a:p>
          <a:p>
            <a:pPr algn="just">
              <a:lnSpc>
                <a:spcPct val="100000"/>
              </a:lnSpc>
              <a:spcBef>
                <a:spcPts val="641"/>
              </a:spcBef>
              <a:tabLst>
                <a:tab pos="0" algn="l"/>
              </a:tabLst>
            </a:pPr>
            <a:r>
              <a:rPr lang="pt-BR" sz="3200" spc="-1" dirty="0">
                <a:solidFill>
                  <a:srgbClr val="000000"/>
                </a:solidFill>
                <a:latin typeface="Calibri"/>
                <a:ea typeface="DejaVu Sans"/>
              </a:rPr>
              <a:t>		I - se ambas as partes manifestarem, expressamente, desinteresse na composição consensual;</a:t>
            </a:r>
          </a:p>
          <a:p>
            <a:pPr algn="just">
              <a:lnSpc>
                <a:spcPct val="100000"/>
              </a:lnSpc>
              <a:spcBef>
                <a:spcPts val="641"/>
              </a:spcBef>
              <a:tabLst>
                <a:tab pos="0" algn="l"/>
              </a:tabLst>
            </a:pPr>
            <a:r>
              <a:rPr lang="pt-BR" sz="3200" spc="-1" dirty="0">
                <a:solidFill>
                  <a:srgbClr val="000000"/>
                </a:solidFill>
                <a:latin typeface="Calibri"/>
                <a:ea typeface="DejaVu Sans"/>
              </a:rPr>
              <a:t>		II - quando não se admitir a autocomposição.</a:t>
            </a:r>
          </a:p>
          <a:p>
            <a:pPr algn="just">
              <a:lnSpc>
                <a:spcPct val="100000"/>
              </a:lnSpc>
              <a:spcBef>
                <a:spcPts val="641"/>
              </a:spcBef>
              <a:tabLst>
                <a:tab pos="0" algn="l"/>
              </a:tabLst>
            </a:pPr>
            <a:r>
              <a:rPr lang="pt-BR" sz="3200" spc="-1" dirty="0">
                <a:solidFill>
                  <a:srgbClr val="000000"/>
                </a:solidFill>
                <a:latin typeface="Calibri"/>
                <a:ea typeface="DejaVu Sans"/>
              </a:rPr>
              <a:t>		III- em nenhuma hipótese quando tivermos no meio de uma pandemia</a:t>
            </a:r>
          </a:p>
          <a:p>
            <a:pPr algn="just">
              <a:lnSpc>
                <a:spcPct val="100000"/>
              </a:lnSpc>
              <a:spcBef>
                <a:spcPts val="641"/>
              </a:spcBef>
              <a:tabLst>
                <a:tab pos="0" algn="l"/>
              </a:tabLst>
            </a:pPr>
            <a:r>
              <a:rPr lang="pt-BR" sz="3200" spc="-1" dirty="0">
                <a:solidFill>
                  <a:srgbClr val="000000"/>
                </a:solidFill>
                <a:latin typeface="Calibri"/>
                <a:ea typeface="DejaVu Sans"/>
              </a:rPr>
              <a:t>		IV- quando a matéria do processo envolver questão controversa apenas de direito</a:t>
            </a:r>
          </a:p>
          <a:p>
            <a:pPr algn="just">
              <a:lnSpc>
                <a:spcPct val="100000"/>
              </a:lnSpc>
              <a:spcBef>
                <a:spcPts val="641"/>
              </a:spcBef>
              <a:tabLst>
                <a:tab pos="0" algn="l"/>
              </a:tabLst>
            </a:pPr>
            <a:r>
              <a:rPr lang="pt-BR" sz="3200" spc="-1" dirty="0">
                <a:solidFill>
                  <a:srgbClr val="000000"/>
                </a:solidFill>
                <a:latin typeface="Calibri"/>
                <a:ea typeface="DejaVu Sans"/>
              </a:rPr>
              <a:t>		Estão corretas:   A- I, II e III	B- II, III e IV	C-  I, III E IV	D-  I  E  II	E- I, III e IV</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endParaRPr lang="pt-BR" sz="3200" spc="-1" dirty="0">
              <a:solidFill>
                <a:srgbClr val="000000"/>
              </a:solidFill>
              <a:latin typeface="Calibri"/>
              <a:ea typeface="DejaVu Sans"/>
            </a:endParaRPr>
          </a:p>
        </p:txBody>
      </p:sp>
    </p:spTree>
    <p:extLst>
      <p:ext uri="{BB962C8B-B14F-4D97-AF65-F5344CB8AC3E}">
        <p14:creationId xmlns:p14="http://schemas.microsoft.com/office/powerpoint/2010/main" val="2596318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40000" lnSpcReduction="20000"/>
          </a:bodyPr>
          <a:lstStyle/>
          <a:p>
            <a:pPr algn="just">
              <a:lnSpc>
                <a:spcPct val="100000"/>
              </a:lnSpc>
              <a:spcBef>
                <a:spcPts val="641"/>
              </a:spcBef>
              <a:tabLst>
                <a:tab pos="0" algn="l"/>
              </a:tabLst>
            </a:pPr>
            <a:r>
              <a:rPr lang="pt-BR" sz="3200" b="0" strike="noStrike" spc="-1" dirty="0">
                <a:solidFill>
                  <a:srgbClr val="000000"/>
                </a:solidFill>
                <a:latin typeface="Calibri"/>
                <a:ea typeface="DejaVu Sans"/>
              </a:rPr>
              <a:t>18- Caso o autor esquecer de mencionar o interesse na audiência de conciliação na petição inicial. Tecnicamente, o juiz:</a:t>
            </a:r>
          </a:p>
          <a:p>
            <a:pPr algn="just">
              <a:lnSpc>
                <a:spcPct val="100000"/>
              </a:lnSpc>
              <a:spcBef>
                <a:spcPts val="641"/>
              </a:spcBef>
              <a:tabLst>
                <a:tab pos="0" algn="l"/>
              </a:tabLst>
            </a:pPr>
            <a:r>
              <a:rPr lang="pt-BR" sz="3200" b="0" strike="noStrike" spc="-1" dirty="0">
                <a:solidFill>
                  <a:srgbClr val="000000"/>
                </a:solidFill>
                <a:latin typeface="Calibri"/>
                <a:ea typeface="DejaVu Sans"/>
              </a:rPr>
              <a:t>A- indeferirá liminarmente a petição inicial,</a:t>
            </a:r>
          </a:p>
          <a:p>
            <a:pPr algn="just">
              <a:lnSpc>
                <a:spcPct val="100000"/>
              </a:lnSpc>
              <a:spcBef>
                <a:spcPts val="641"/>
              </a:spcBef>
              <a:tabLst>
                <a:tab pos="0" algn="l"/>
              </a:tabLst>
            </a:pPr>
            <a:r>
              <a:rPr lang="pt-BR" sz="3200" spc="-1" dirty="0">
                <a:solidFill>
                  <a:srgbClr val="000000"/>
                </a:solidFill>
                <a:latin typeface="Calibri"/>
                <a:ea typeface="DejaVu Sans"/>
              </a:rPr>
              <a:t>B- julgará liminarmente procedente a 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C- julgará liminarmente improcedente a 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D- citará o autor para informar se tem ou não interesse na audiência de conciliação,</a:t>
            </a:r>
          </a:p>
          <a:p>
            <a:pPr algn="just">
              <a:lnSpc>
                <a:spcPct val="100000"/>
              </a:lnSpc>
              <a:spcBef>
                <a:spcPts val="641"/>
              </a:spcBef>
              <a:tabLst>
                <a:tab pos="0" algn="l"/>
              </a:tabLst>
            </a:pPr>
            <a:r>
              <a:rPr lang="pt-BR" sz="3200" spc="-1" dirty="0">
                <a:solidFill>
                  <a:srgbClr val="000000"/>
                </a:solidFill>
                <a:latin typeface="Calibri"/>
                <a:ea typeface="DejaVu Sans"/>
              </a:rPr>
              <a:t>E- NDA.</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spcBef>
                <a:spcPts val="641"/>
              </a:spcBef>
              <a:tabLst>
                <a:tab pos="0" algn="l"/>
              </a:tabLst>
            </a:pPr>
            <a:r>
              <a:rPr lang="pt-BR" sz="3200" spc="-1" dirty="0">
                <a:solidFill>
                  <a:srgbClr val="000000"/>
                </a:solidFill>
                <a:latin typeface="Calibri"/>
                <a:ea typeface="DejaVu Sans"/>
              </a:rPr>
              <a:t>19</a:t>
            </a:r>
            <a:r>
              <a:rPr lang="pt-BR" sz="3200" b="0" strike="noStrike" spc="-1" dirty="0">
                <a:solidFill>
                  <a:srgbClr val="000000"/>
                </a:solidFill>
                <a:latin typeface="Calibri"/>
                <a:ea typeface="DejaVu Sans"/>
              </a:rPr>
              <a:t>- </a:t>
            </a:r>
            <a:r>
              <a:rPr lang="pt-BR" sz="1600" b="0" strike="noStrike" spc="-1" dirty="0">
                <a:solidFill>
                  <a:srgbClr val="000000"/>
                </a:solidFill>
                <a:latin typeface="Calibri"/>
                <a:ea typeface="DejaVu Sans"/>
              </a:rPr>
              <a:t>CESPE </a:t>
            </a:r>
            <a:r>
              <a:rPr lang="pt-BR" sz="3200" b="0" strike="noStrike" spc="-1" dirty="0">
                <a:solidFill>
                  <a:srgbClr val="000000"/>
                </a:solidFill>
                <a:latin typeface="Calibri"/>
                <a:ea typeface="DejaVu Sans"/>
              </a:rPr>
              <a:t>À luz das disposições do CPC relativas aos atos processuais, julgue o item subsequente. Certo    Errado</a:t>
            </a:r>
          </a:p>
          <a:p>
            <a:pPr algn="just">
              <a:lnSpc>
                <a:spcPct val="100000"/>
              </a:lnSpc>
              <a:spcBef>
                <a:spcPts val="641"/>
              </a:spcBef>
              <a:tabLst>
                <a:tab pos="0" algn="l"/>
              </a:tabLst>
            </a:pPr>
            <a:r>
              <a:rPr lang="pt-BR" sz="3200" b="0" strike="noStrike" spc="-1" dirty="0">
                <a:solidFill>
                  <a:srgbClr val="000000"/>
                </a:solidFill>
                <a:latin typeface="Calibri"/>
                <a:ea typeface="DejaVu Sans"/>
              </a:rPr>
              <a:t>		O RÉU QUE </a:t>
            </a:r>
            <a:r>
              <a:rPr lang="pt-BR" sz="3200" b="1" strike="noStrike" spc="-1" dirty="0">
                <a:solidFill>
                  <a:srgbClr val="000000"/>
                </a:solidFill>
                <a:latin typeface="Calibri"/>
                <a:ea typeface="DejaVu Sans"/>
              </a:rPr>
              <a:t>NÃO COMPARECER </a:t>
            </a:r>
            <a:r>
              <a:rPr lang="pt-BR" sz="3200" b="0" strike="noStrike" spc="-1" dirty="0">
                <a:solidFill>
                  <a:srgbClr val="000000"/>
                </a:solidFill>
                <a:latin typeface="Calibri"/>
                <a:ea typeface="DejaVu Sans"/>
              </a:rPr>
              <a:t>INJUSTIFICADAMENTE A AUDIÊNCIA DE CONCILIAÇÃO OU MEDIAÇÃO DESIGNADA PELO JUIZ SERÁ CONSIDERADO </a:t>
            </a:r>
            <a:r>
              <a:rPr lang="pt-BR" sz="3200" b="1" strike="noStrike" spc="-1" dirty="0">
                <a:solidFill>
                  <a:srgbClr val="000000"/>
                </a:solidFill>
                <a:highlight>
                  <a:srgbClr val="FFFF00"/>
                </a:highlight>
                <a:latin typeface="Calibri"/>
                <a:ea typeface="DejaVu Sans"/>
              </a:rPr>
              <a:t>REVEL</a:t>
            </a:r>
            <a:r>
              <a:rPr lang="pt-BR" sz="3200" b="0" strike="noStrike" spc="-1" dirty="0">
                <a:solidFill>
                  <a:srgbClr val="000000"/>
                </a:solidFill>
                <a:latin typeface="Calibri"/>
                <a:ea typeface="DejaVu Sans"/>
              </a:rPr>
              <a:t>.</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20- </a:t>
            </a:r>
            <a:r>
              <a:rPr lang="pt-BR" sz="1100" b="0" strike="noStrike" spc="-1" dirty="0">
                <a:solidFill>
                  <a:srgbClr val="000000"/>
                </a:solidFill>
                <a:latin typeface="Calibri"/>
                <a:ea typeface="DejaVu Sans"/>
              </a:rPr>
              <a:t>Prova: TJ-AC - 2016 - TJ-AC - Juiz Leigo </a:t>
            </a:r>
            <a:r>
              <a:rPr lang="pt-BR" sz="3200" b="0" strike="noStrike" spc="-1" dirty="0">
                <a:solidFill>
                  <a:srgbClr val="000000"/>
                </a:solidFill>
                <a:latin typeface="Calibri"/>
                <a:ea typeface="DejaVu Sans"/>
              </a:rPr>
              <a:t>A conciliação é cabível:</a:t>
            </a:r>
          </a:p>
          <a:p>
            <a:pPr algn="just">
              <a:lnSpc>
                <a:spcPct val="100000"/>
              </a:lnSpc>
              <a:spcBef>
                <a:spcPts val="641"/>
              </a:spcBef>
              <a:tabLst>
                <a:tab pos="0" algn="l"/>
              </a:tabLst>
            </a:pPr>
            <a:r>
              <a:rPr lang="pt-BR" sz="3200" b="0" strike="noStrike" spc="-1" dirty="0">
                <a:solidFill>
                  <a:srgbClr val="000000"/>
                </a:solidFill>
                <a:latin typeface="Calibri"/>
                <a:ea typeface="DejaVu Sans"/>
              </a:rPr>
              <a:t>A- Em todo e qualquer litígio</a:t>
            </a:r>
            <a:r>
              <a:rPr lang="pt-BR" sz="3200" spc="-1" dirty="0">
                <a:solidFill>
                  <a:srgbClr val="000000"/>
                </a:solidFill>
                <a:latin typeface="Calibri"/>
                <a:ea typeface="DejaVu Sans"/>
              </a:rPr>
              <a:t>;</a:t>
            </a: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B- Somente nos litígios sobre direitos patrimoniais de caráter privado;</a:t>
            </a:r>
          </a:p>
          <a:p>
            <a:pPr algn="just">
              <a:lnSpc>
                <a:spcPct val="100000"/>
              </a:lnSpc>
              <a:spcBef>
                <a:spcPts val="641"/>
              </a:spcBef>
              <a:tabLst>
                <a:tab pos="0" algn="l"/>
              </a:tabLst>
            </a:pPr>
            <a:r>
              <a:rPr lang="pt-BR" sz="3200" b="0" strike="noStrike" spc="-1" dirty="0">
                <a:solidFill>
                  <a:srgbClr val="000000"/>
                </a:solidFill>
                <a:latin typeface="Calibri"/>
                <a:ea typeface="DejaVu Sans"/>
              </a:rPr>
              <a:t>C- nos litígios sobre direitos patrimoniais de caráter privado, bem como nas causas relativas à família, nos casos permitidos por lei.</a:t>
            </a:r>
          </a:p>
          <a:p>
            <a:pPr algn="just">
              <a:lnSpc>
                <a:spcPct val="100000"/>
              </a:lnSpc>
              <a:spcBef>
                <a:spcPts val="641"/>
              </a:spcBef>
              <a:tabLst>
                <a:tab pos="0" algn="l"/>
              </a:tabLst>
            </a:pPr>
            <a:r>
              <a:rPr lang="pt-BR" sz="3200" b="0" strike="noStrike" spc="-1" dirty="0">
                <a:solidFill>
                  <a:srgbClr val="000000"/>
                </a:solidFill>
                <a:latin typeface="Calibri"/>
                <a:ea typeface="DejaVu Sans"/>
              </a:rPr>
              <a:t>D- Somente nos casos relativos à família;</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21- </a:t>
            </a:r>
            <a:r>
              <a:rPr lang="pt-BR" sz="1200" b="0" strike="noStrike" spc="-1" dirty="0">
                <a:solidFill>
                  <a:srgbClr val="000000"/>
                </a:solidFill>
                <a:latin typeface="Calibri"/>
                <a:ea typeface="DejaVu Sans"/>
              </a:rPr>
              <a:t>SEAP - </a:t>
            </a:r>
            <a:r>
              <a:rPr lang="pt-BR" sz="3200" b="0" strike="noStrike" spc="-1" dirty="0">
                <a:solidFill>
                  <a:srgbClr val="000000"/>
                </a:solidFill>
                <a:latin typeface="Calibri"/>
                <a:ea typeface="DejaVu Sans"/>
              </a:rPr>
              <a:t>Quanto aos agentes da mediação, o sujeito do processo que é uma pessoa selecionada para exercer o </a:t>
            </a:r>
            <a:r>
              <a:rPr lang="pt-BR" sz="3200" b="0" i="1" strike="noStrike" spc="-1" dirty="0">
                <a:solidFill>
                  <a:srgbClr val="000000"/>
                </a:solidFill>
                <a:latin typeface="Calibri"/>
                <a:ea typeface="DejaVu Sans"/>
              </a:rPr>
              <a:t>munus</a:t>
            </a:r>
            <a:r>
              <a:rPr lang="pt-BR" sz="3200" b="0" strike="noStrike" spc="-1" dirty="0">
                <a:solidFill>
                  <a:srgbClr val="000000"/>
                </a:solidFill>
                <a:latin typeface="Calibri"/>
                <a:ea typeface="DejaVu Sans"/>
              </a:rPr>
              <a:t> público de auxiliar as partes a compor a disputa. No exercício dessa importante função, ele deve agir com imparcialidade e ressaltar às partes que ele não defenderá nenhuma delas em detrimento da outra – pois não está ali para </a:t>
            </a:r>
            <a:r>
              <a:rPr lang="pt-BR" sz="3200" b="1" u="sng" strike="noStrike" spc="-1" dirty="0">
                <a:solidFill>
                  <a:srgbClr val="000000"/>
                </a:solidFill>
                <a:latin typeface="Calibri"/>
                <a:ea typeface="DejaVu Sans"/>
              </a:rPr>
              <a:t>julgá-las</a:t>
            </a:r>
            <a:r>
              <a:rPr lang="pt-BR" sz="3200" b="0" strike="noStrike" spc="-1" dirty="0">
                <a:solidFill>
                  <a:srgbClr val="000000"/>
                </a:solidFill>
                <a:latin typeface="Calibri"/>
                <a:ea typeface="DejaVu Sans"/>
              </a:rPr>
              <a:t> e sim para </a:t>
            </a:r>
            <a:r>
              <a:rPr lang="pt-BR" sz="3200" b="1" u="sng" strike="noStrike" spc="-1" dirty="0">
                <a:solidFill>
                  <a:srgbClr val="000000"/>
                </a:solidFill>
                <a:latin typeface="Calibri"/>
                <a:ea typeface="DejaVu Sans"/>
              </a:rPr>
              <a:t>auxiliá-las</a:t>
            </a:r>
            <a:r>
              <a:rPr lang="pt-BR" sz="3200" b="0" strike="noStrike" spc="-1" dirty="0">
                <a:solidFill>
                  <a:srgbClr val="000000"/>
                </a:solidFill>
                <a:latin typeface="Calibri"/>
                <a:ea typeface="DejaVu Sans"/>
              </a:rPr>
              <a:t> a melhor entender suas perspectivas, interesses e necessidades. Trata-se do(a):</a:t>
            </a:r>
          </a:p>
          <a:p>
            <a:pPr algn="just">
              <a:lnSpc>
                <a:spcPct val="100000"/>
              </a:lnSpc>
              <a:spcBef>
                <a:spcPts val="641"/>
              </a:spcBef>
              <a:tabLst>
                <a:tab pos="0" algn="l"/>
              </a:tabLst>
            </a:pPr>
            <a:r>
              <a:rPr lang="pt-BR" sz="3200" b="0" strike="noStrike" spc="-1" dirty="0">
                <a:solidFill>
                  <a:srgbClr val="000000"/>
                </a:solidFill>
                <a:latin typeface="Calibri"/>
                <a:ea typeface="DejaVu Sans"/>
              </a:rPr>
              <a:t>A- Representante Legal.	B- Advogado.	C - mediador.    D- Juiz/Magistrado.</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22- </a:t>
            </a:r>
            <a:r>
              <a:rPr lang="pt-BR" sz="1200" b="0" strike="noStrike" spc="-1" dirty="0">
                <a:solidFill>
                  <a:srgbClr val="000000"/>
                </a:solidFill>
                <a:latin typeface="Calibri"/>
                <a:ea typeface="DejaVu Sans"/>
              </a:rPr>
              <a:t>FUNDATEC - </a:t>
            </a:r>
            <a:r>
              <a:rPr lang="pt-BR" sz="3200" b="0" strike="noStrike" spc="-1" dirty="0">
                <a:solidFill>
                  <a:srgbClr val="000000"/>
                </a:solidFill>
                <a:latin typeface="Calibri"/>
                <a:ea typeface="DejaVu Sans"/>
              </a:rPr>
              <a:t>É correto dizer que, no Processo Civil, o não comparecimento injustificado da parte à audiência de conciliação e mediação: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A- Acarretará a </a:t>
            </a:r>
            <a:r>
              <a:rPr lang="pt-BR" sz="3200" b="1" u="sng" strike="noStrike" spc="-1" dirty="0">
                <a:solidFill>
                  <a:srgbClr val="000000"/>
                </a:solidFill>
                <a:latin typeface="Calibri"/>
                <a:ea typeface="DejaVu Sans"/>
              </a:rPr>
              <a:t>extinção</a:t>
            </a:r>
            <a:r>
              <a:rPr lang="pt-BR" sz="3200" b="0" strike="noStrike" spc="-1" dirty="0">
                <a:solidFill>
                  <a:srgbClr val="000000"/>
                </a:solidFill>
                <a:latin typeface="Calibri"/>
                <a:ea typeface="DejaVu Sans"/>
              </a:rPr>
              <a:t> do processo sem julgamento do mérito, se a ausência for do autor;</a:t>
            </a:r>
          </a:p>
          <a:p>
            <a:pPr algn="just">
              <a:lnSpc>
                <a:spcPct val="100000"/>
              </a:lnSpc>
              <a:spcBef>
                <a:spcPts val="641"/>
              </a:spcBef>
              <a:tabLst>
                <a:tab pos="0" algn="l"/>
              </a:tabLst>
            </a:pPr>
            <a:r>
              <a:rPr lang="pt-BR" sz="3200" b="0" strike="noStrike" spc="-1" dirty="0">
                <a:solidFill>
                  <a:srgbClr val="000000"/>
                </a:solidFill>
                <a:latin typeface="Calibri"/>
                <a:ea typeface="DejaVu Sans"/>
              </a:rPr>
              <a:t>B- Acarretará a revelia, se a ausência for do réu;</a:t>
            </a:r>
          </a:p>
          <a:p>
            <a:pPr algn="just">
              <a:lnSpc>
                <a:spcPct val="100000"/>
              </a:lnSpc>
              <a:spcBef>
                <a:spcPts val="641"/>
              </a:spcBef>
              <a:tabLst>
                <a:tab pos="0" algn="l"/>
              </a:tabLst>
            </a:pPr>
            <a:r>
              <a:rPr lang="pt-BR" sz="3200" b="0" strike="noStrike" spc="-1" dirty="0">
                <a:solidFill>
                  <a:srgbClr val="000000"/>
                </a:solidFill>
                <a:latin typeface="Calibri"/>
                <a:ea typeface="DejaVu Sans"/>
              </a:rPr>
              <a:t>C- Não trará consequências para as partes, pois estes não são obrigados a se submeter à tentativa de conciliação,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D- Implicará na aplicação de multa, que reverterá em favor da outra parte,</a:t>
            </a:r>
          </a:p>
          <a:p>
            <a:pPr algn="just">
              <a:lnSpc>
                <a:spcPct val="100000"/>
              </a:lnSpc>
              <a:spcBef>
                <a:spcPts val="641"/>
              </a:spcBef>
              <a:tabLst>
                <a:tab pos="0" algn="l"/>
              </a:tabLst>
            </a:pPr>
            <a:r>
              <a:rPr lang="pt-BR" sz="3200" b="0" strike="noStrike" spc="-1" dirty="0">
                <a:solidFill>
                  <a:srgbClr val="000000"/>
                </a:solidFill>
                <a:latin typeface="Calibri"/>
                <a:ea typeface="DejaVu Sans"/>
              </a:rPr>
              <a:t>E- Implicará na aplicação de multa, que reverterá em favor da União ou do Estado.</a:t>
            </a:r>
          </a:p>
        </p:txBody>
      </p:sp>
    </p:spTree>
    <p:extLst>
      <p:ext uri="{BB962C8B-B14F-4D97-AF65-F5344CB8AC3E}">
        <p14:creationId xmlns:p14="http://schemas.microsoft.com/office/powerpoint/2010/main" val="1437481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2032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47500" lnSpcReduction="20000"/>
          </a:bodyPr>
          <a:lstStyle/>
          <a:p>
            <a:pPr algn="just">
              <a:lnSpc>
                <a:spcPct val="100000"/>
              </a:lnSpc>
              <a:spcBef>
                <a:spcPts val="641"/>
              </a:spcBef>
              <a:tabLst>
                <a:tab pos="0" algn="l"/>
              </a:tabLst>
            </a:pPr>
            <a:r>
              <a:rPr lang="pt-BR" sz="3200" b="0" strike="noStrike" spc="-1" dirty="0">
                <a:solidFill>
                  <a:srgbClr val="000000"/>
                </a:solidFill>
                <a:latin typeface="Calibri"/>
                <a:ea typeface="DejaVu Sans"/>
              </a:rPr>
              <a:t>23- </a:t>
            </a:r>
            <a:r>
              <a:rPr lang="pt-BR" sz="1300" b="0" strike="noStrike" spc="-1" dirty="0">
                <a:solidFill>
                  <a:srgbClr val="000000"/>
                </a:solidFill>
                <a:latin typeface="Calibri"/>
                <a:ea typeface="DejaVu Sans"/>
              </a:rPr>
              <a:t>Prova: CESPE / CEBRASPE - 2019 - TJ-BA - Juiz Leigo</a:t>
            </a:r>
          </a:p>
          <a:p>
            <a:pPr algn="just">
              <a:lnSpc>
                <a:spcPct val="100000"/>
              </a:lnSpc>
              <a:spcBef>
                <a:spcPts val="641"/>
              </a:spcBef>
              <a:tabLst>
                <a:tab pos="0" algn="l"/>
              </a:tabLst>
            </a:pPr>
            <a:r>
              <a:rPr lang="pt-BR" sz="3200" b="0" strike="noStrike" spc="-1" dirty="0">
                <a:solidFill>
                  <a:srgbClr val="000000"/>
                </a:solidFill>
                <a:latin typeface="Calibri"/>
                <a:ea typeface="DejaVu Sans"/>
              </a:rPr>
              <a:t>		Se a petição inicial preencher os requisitos essenciais e não houver improcedência liminar do pedido, o juiz designará audiência de conciliação ou de mediação e determinará a citação do réu com antecedência. Nesse caso, os prazos para a audiência e a citação são, respectivamente, de:</a:t>
            </a:r>
          </a:p>
          <a:p>
            <a:pPr algn="just">
              <a:lnSpc>
                <a:spcPct val="100000"/>
              </a:lnSpc>
              <a:spcBef>
                <a:spcPts val="641"/>
              </a:spcBef>
              <a:tabLst>
                <a:tab pos="0" algn="l"/>
              </a:tabLst>
            </a:pPr>
            <a:r>
              <a:rPr lang="pt-BR" sz="3200" b="0" strike="noStrike" spc="-1" dirty="0">
                <a:solidFill>
                  <a:srgbClr val="000000"/>
                </a:solidFill>
                <a:latin typeface="Calibri"/>
                <a:ea typeface="DejaVu Sans"/>
              </a:rPr>
              <a:t>A- 10 dias e 5 dias,	B- 60 dias e 30 dias;	</a:t>
            </a:r>
            <a:r>
              <a:rPr lang="pt-BR" sz="3200" spc="-1" dirty="0">
                <a:solidFill>
                  <a:srgbClr val="000000"/>
                </a:solidFill>
                <a:highlight>
                  <a:srgbClr val="FFFF00"/>
                </a:highlight>
                <a:latin typeface="Calibri"/>
                <a:ea typeface="DejaVu Sans"/>
              </a:rPr>
              <a:t>C</a:t>
            </a:r>
            <a:r>
              <a:rPr lang="pt-BR" sz="3200" b="0" strike="noStrike" spc="-1" dirty="0">
                <a:solidFill>
                  <a:srgbClr val="000000"/>
                </a:solidFill>
                <a:highlight>
                  <a:srgbClr val="FFFF00"/>
                </a:highlight>
                <a:latin typeface="Calibri"/>
                <a:ea typeface="DejaVu Sans"/>
              </a:rPr>
              <a:t>- 30 dias e 20 dias;	</a:t>
            </a:r>
            <a:r>
              <a:rPr lang="pt-BR" sz="3200" b="0" strike="noStrike" spc="-1" dirty="0">
                <a:solidFill>
                  <a:srgbClr val="000000"/>
                </a:solidFill>
                <a:latin typeface="Calibri"/>
                <a:ea typeface="DejaVu Sans"/>
              </a:rPr>
              <a:t>D- 30 dias e 15 dias,	E- 20 dias e 10 dias;</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24- O não comparecimento injustificado do autor ou do réu à audiência de conciliação é considerado ato atentatório à dignidade da justiça e será sancionado com multa de até dois por cento da vantagem econômica pretendida ou do valor da causa, revertida em ______. </a:t>
            </a:r>
            <a:r>
              <a:rPr lang="pt-BR" sz="3200" spc="-1" dirty="0">
                <a:solidFill>
                  <a:srgbClr val="000000"/>
                </a:solidFill>
                <a:latin typeface="Calibri"/>
                <a:ea typeface="DejaVu Sans"/>
              </a:rPr>
              <a:t>C</a:t>
            </a:r>
            <a:r>
              <a:rPr lang="pt-BR" sz="3200" b="0" strike="noStrike" spc="-1" dirty="0">
                <a:solidFill>
                  <a:srgbClr val="000000"/>
                </a:solidFill>
                <a:latin typeface="Calibri"/>
                <a:ea typeface="DejaVu Sans"/>
              </a:rPr>
              <a:t>omplete a frase:</a:t>
            </a:r>
          </a:p>
          <a:p>
            <a:pPr algn="just">
              <a:lnSpc>
                <a:spcPct val="100000"/>
              </a:lnSpc>
              <a:spcBef>
                <a:spcPts val="641"/>
              </a:spcBef>
              <a:tabLst>
                <a:tab pos="0" algn="l"/>
              </a:tabLst>
            </a:pPr>
            <a:r>
              <a:rPr lang="pt-BR" sz="3200" spc="-1" dirty="0">
                <a:solidFill>
                  <a:srgbClr val="000000"/>
                </a:solidFill>
                <a:latin typeface="Calibri"/>
                <a:ea typeface="DejaVu Sans"/>
              </a:rPr>
              <a:t>A- F</a:t>
            </a:r>
            <a:r>
              <a:rPr lang="pt-BR" sz="3200" b="0" strike="noStrike" spc="-1" dirty="0">
                <a:solidFill>
                  <a:srgbClr val="000000"/>
                </a:solidFill>
                <a:latin typeface="Calibri"/>
                <a:ea typeface="DejaVu Sans"/>
              </a:rPr>
              <a:t>avor da União ou do Estado	B- </a:t>
            </a:r>
            <a:r>
              <a:rPr lang="pt-BR" sz="3200" spc="-1" dirty="0">
                <a:solidFill>
                  <a:srgbClr val="000000"/>
                </a:solidFill>
                <a:latin typeface="Calibri"/>
                <a:ea typeface="DejaVu Sans"/>
              </a:rPr>
              <a:t>f</a:t>
            </a:r>
            <a:r>
              <a:rPr lang="pt-BR" sz="3200" b="0" strike="noStrike" spc="-1" dirty="0">
                <a:solidFill>
                  <a:srgbClr val="000000"/>
                </a:solidFill>
                <a:latin typeface="Calibri"/>
                <a:ea typeface="DejaVu Sans"/>
              </a:rPr>
              <a:t>avor da parte contrária</a:t>
            </a:r>
          </a:p>
          <a:p>
            <a:pPr algn="just">
              <a:lnSpc>
                <a:spcPct val="100000"/>
              </a:lnSpc>
              <a:spcBef>
                <a:spcPts val="641"/>
              </a:spcBef>
              <a:tabLst>
                <a:tab pos="0" algn="l"/>
              </a:tabLst>
            </a:pPr>
            <a:r>
              <a:rPr lang="pt-BR" sz="3200" spc="-1" dirty="0">
                <a:solidFill>
                  <a:srgbClr val="000000"/>
                </a:solidFill>
                <a:latin typeface="Calibri"/>
                <a:ea typeface="DejaVu Sans"/>
              </a:rPr>
              <a:t>C- favor dos advogados		</a:t>
            </a:r>
            <a:r>
              <a:rPr lang="pt-BR" sz="3200" b="0" strike="noStrike" spc="-1" dirty="0">
                <a:solidFill>
                  <a:srgbClr val="000000"/>
                </a:solidFill>
                <a:latin typeface="Calibri"/>
                <a:ea typeface="DejaVu Sans"/>
              </a:rPr>
              <a:t>D- favor os auxiliares da justiça		</a:t>
            </a:r>
            <a:r>
              <a:rPr lang="pt-BR" sz="3200" spc="-1" dirty="0">
                <a:solidFill>
                  <a:srgbClr val="000000"/>
                </a:solidFill>
                <a:latin typeface="Calibri"/>
                <a:ea typeface="DejaVu Sans"/>
              </a:rPr>
              <a:t>E- </a:t>
            </a:r>
            <a:r>
              <a:rPr lang="pt-BR" sz="3200" spc="-1" dirty="0" err="1">
                <a:solidFill>
                  <a:srgbClr val="000000"/>
                </a:solidFill>
                <a:latin typeface="Calibri"/>
                <a:ea typeface="DejaVu Sans"/>
              </a:rPr>
              <a:t>nda</a:t>
            </a:r>
            <a:r>
              <a:rPr lang="pt-BR" sz="3200" spc="-1" dirty="0">
                <a:solidFill>
                  <a:srgbClr val="000000"/>
                </a:solidFill>
                <a:latin typeface="Calibri"/>
                <a:ea typeface="DejaVu Sans"/>
              </a:rPr>
              <a:t>.</a:t>
            </a: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25- </a:t>
            </a:r>
            <a:r>
              <a:rPr lang="pt-BR" sz="1400" b="0" strike="noStrike" spc="-1" dirty="0">
                <a:solidFill>
                  <a:srgbClr val="000000"/>
                </a:solidFill>
                <a:latin typeface="Calibri"/>
                <a:ea typeface="DejaVu Sans"/>
              </a:rPr>
              <a:t>FGV - 2019 - </a:t>
            </a:r>
            <a:r>
              <a:rPr lang="pt-BR" sz="3200" b="0" strike="noStrike" spc="-1" dirty="0">
                <a:solidFill>
                  <a:srgbClr val="000000"/>
                </a:solidFill>
                <a:latin typeface="Calibri"/>
                <a:ea typeface="DejaVu Sans"/>
              </a:rPr>
              <a:t>Carolina foi citada para comparecer com seu advogado ao Centro Judiciário de Solução de Conflitos (CEJUSC) da comarca da capital, para Audiência de Mediação (Art. 334 do CPC), interessada em restabelecer o diálogo com Nestor, seu ex-marido. O fato de o advogado de seu ex-cônjuge conversar intimamente com o mediador Teófilo, que asseverava ter celebrado cinco acordos na qualidade de mediador na última semana, retirou sua concentração e a deixou desconfiada da lisura daquela audiência. Não tendo sido possível o acordo nessa primeira oportunidade, foi marcada uma nova sessão de mediação para buscar a composição entre as partes, quinze dias mais tarde. Sobre o caso narrado, assinale a afirmativa correta:</a:t>
            </a:r>
          </a:p>
          <a:p>
            <a:pPr algn="just">
              <a:lnSpc>
                <a:spcPct val="100000"/>
              </a:lnSpc>
              <a:spcBef>
                <a:spcPts val="641"/>
              </a:spcBef>
              <a:tabLst>
                <a:tab pos="0" algn="l"/>
              </a:tabLst>
            </a:pPr>
            <a:r>
              <a:rPr lang="pt-BR" sz="3200" b="0" strike="noStrike" spc="-1" dirty="0">
                <a:solidFill>
                  <a:srgbClr val="000000"/>
                </a:solidFill>
                <a:latin typeface="Calibri"/>
                <a:ea typeface="DejaVu Sans"/>
              </a:rPr>
              <a:t>		A</a:t>
            </a:r>
            <a:r>
              <a:rPr lang="pt-BR" sz="3200" spc="-1" dirty="0">
                <a:solidFill>
                  <a:srgbClr val="000000"/>
                </a:solidFill>
                <a:latin typeface="Calibri"/>
                <a:ea typeface="DejaVu Sans"/>
              </a:rPr>
              <a:t>- </a:t>
            </a:r>
            <a:r>
              <a:rPr lang="pt-BR" sz="3200" b="0" strike="noStrike" spc="-1" dirty="0">
                <a:solidFill>
                  <a:srgbClr val="000000"/>
                </a:solidFill>
                <a:latin typeface="Calibri"/>
                <a:ea typeface="DejaVu Sans"/>
              </a:rPr>
              <a:t>Carolina pode comparecer sem seu advogado na próxima sessão de mediação.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		B</a:t>
            </a:r>
            <a:r>
              <a:rPr lang="pt-BR" sz="3200" spc="-1" dirty="0">
                <a:solidFill>
                  <a:srgbClr val="000000"/>
                </a:solidFill>
                <a:latin typeface="Calibri"/>
                <a:ea typeface="DejaVu Sans"/>
              </a:rPr>
              <a:t>- </a:t>
            </a:r>
            <a:r>
              <a:rPr lang="pt-BR" sz="3200" b="0" strike="noStrike" spc="-1" dirty="0">
                <a:solidFill>
                  <a:srgbClr val="000000"/>
                </a:solidFill>
                <a:latin typeface="Calibri"/>
                <a:ea typeface="DejaVu Sans"/>
              </a:rPr>
              <a:t>O advogado só pode atuar como mediador no CEJUSC se realizar concurso público específico para integrar quadro próprio do tribunal.</a:t>
            </a:r>
          </a:p>
          <a:p>
            <a:pPr algn="just">
              <a:lnSpc>
                <a:spcPct val="100000"/>
              </a:lnSpc>
              <a:spcBef>
                <a:spcPts val="641"/>
              </a:spcBef>
              <a:tabLst>
                <a:tab pos="0" algn="l"/>
              </a:tabLst>
            </a:pPr>
            <a:r>
              <a:rPr lang="pt-BR" sz="3200" b="0" strike="noStrike" spc="-1" dirty="0">
                <a:solidFill>
                  <a:srgbClr val="000000"/>
                </a:solidFill>
                <a:latin typeface="Calibri"/>
                <a:ea typeface="DejaVu Sans"/>
              </a:rPr>
              <a:t>		C</a:t>
            </a:r>
            <a:r>
              <a:rPr lang="pt-BR" sz="3200" spc="-1" dirty="0">
                <a:solidFill>
                  <a:srgbClr val="000000"/>
                </a:solidFill>
                <a:latin typeface="Calibri"/>
                <a:ea typeface="DejaVu Sans"/>
              </a:rPr>
              <a:t>- </a:t>
            </a:r>
            <a:r>
              <a:rPr lang="pt-BR" sz="3200" b="0" strike="noStrike" spc="-1" dirty="0">
                <a:solidFill>
                  <a:srgbClr val="000000"/>
                </a:solidFill>
                <a:latin typeface="Calibri"/>
                <a:ea typeface="DejaVu Sans"/>
              </a:rPr>
              <a:t>Pode haver mais de uma sessão destinada à conciliação e à mediação, não podendo exceder 2 (dois) meses da data de realização da primeira sessão, desde que necessária(s) à composição das partes,</a:t>
            </a:r>
          </a:p>
          <a:p>
            <a:pPr algn="just">
              <a:lnSpc>
                <a:spcPct val="100000"/>
              </a:lnSpc>
              <a:spcBef>
                <a:spcPts val="641"/>
              </a:spcBef>
              <a:tabLst>
                <a:tab pos="0" algn="l"/>
              </a:tabLst>
            </a:pPr>
            <a:r>
              <a:rPr lang="pt-BR" sz="3200" b="0" strike="noStrike" spc="-1" dirty="0">
                <a:solidFill>
                  <a:srgbClr val="000000"/>
                </a:solidFill>
                <a:latin typeface="Calibri"/>
                <a:ea typeface="DejaVu Sans"/>
              </a:rPr>
              <a:t>		D- O mediador judicial pode atuar como advogado da parte no CEJUSC, pois o CPC apenas impede o exercício da advocacia nos juízos em que desempenhe suas funções.</a:t>
            </a: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p:txBody>
      </p:sp>
    </p:spTree>
    <p:extLst>
      <p:ext uri="{BB962C8B-B14F-4D97-AF65-F5344CB8AC3E}">
        <p14:creationId xmlns:p14="http://schemas.microsoft.com/office/powerpoint/2010/main" val="301720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47500" lnSpcReduction="20000"/>
          </a:bodyPr>
          <a:lstStyle/>
          <a:p>
            <a:pPr algn="just">
              <a:lnSpc>
                <a:spcPct val="100000"/>
              </a:lnSpc>
              <a:spcBef>
                <a:spcPts val="641"/>
              </a:spcBef>
              <a:tabLst>
                <a:tab pos="0" algn="l"/>
              </a:tabLst>
            </a:pPr>
            <a:r>
              <a:rPr lang="pt-BR" sz="3200" b="0" strike="noStrike" spc="-1" dirty="0">
                <a:solidFill>
                  <a:srgbClr val="000000"/>
                </a:solidFill>
                <a:latin typeface="Calibri"/>
                <a:ea typeface="DejaVu Sans"/>
              </a:rPr>
              <a:t>26- </a:t>
            </a:r>
            <a:r>
              <a:rPr lang="pt-BR" sz="1400" b="0" strike="noStrike" spc="-1" dirty="0">
                <a:solidFill>
                  <a:srgbClr val="000000"/>
                </a:solidFill>
                <a:latin typeface="Calibri"/>
                <a:ea typeface="DejaVu Sans"/>
              </a:rPr>
              <a:t>Prova: FGV - 2019 </a:t>
            </a:r>
          </a:p>
          <a:p>
            <a:pPr algn="just">
              <a:lnSpc>
                <a:spcPct val="100000"/>
              </a:lnSpc>
              <a:spcBef>
                <a:spcPts val="641"/>
              </a:spcBef>
              <a:tabLst>
                <a:tab pos="0" algn="l"/>
              </a:tabLst>
            </a:pPr>
            <a:r>
              <a:rPr lang="pt-BR" sz="3200" b="0" strike="noStrike" spc="-1" dirty="0">
                <a:solidFill>
                  <a:srgbClr val="000000"/>
                </a:solidFill>
                <a:latin typeface="Calibri"/>
                <a:ea typeface="DejaVu Sans"/>
              </a:rPr>
              <a:t>		Maria ajuizou ação em face de José, sem mencionar, na inicial, se pretendia ou não realizar audiência de conciliação ou mediação. Assim, o juiz designou a referida audiência, dando ciência às partes. O réu informou ter interesse na realização de tal audiência, enquanto Maria, devidamente intimada, quedou-se silente. Chegado o dia da audiência de conciliação, apenas José, o réu, compareceu.</a:t>
            </a:r>
          </a:p>
          <a:p>
            <a:pPr algn="just">
              <a:lnSpc>
                <a:spcPct val="100000"/>
              </a:lnSpc>
              <a:spcBef>
                <a:spcPts val="641"/>
              </a:spcBef>
              <a:tabLst>
                <a:tab pos="0" algn="l"/>
              </a:tabLst>
            </a:pPr>
            <a:r>
              <a:rPr lang="pt-BR" sz="3200" b="0" strike="noStrike" spc="-1" dirty="0">
                <a:solidFill>
                  <a:srgbClr val="000000"/>
                </a:solidFill>
                <a:latin typeface="Calibri"/>
                <a:ea typeface="DejaVu Sans"/>
              </a:rPr>
              <a:t>		A respeito do caso narrado, assinale a opção que apresenta possível consequência a ser suportada por Maria:</a:t>
            </a:r>
          </a:p>
          <a:p>
            <a:pPr algn="just">
              <a:lnSpc>
                <a:spcPct val="100000"/>
              </a:lnSpc>
              <a:spcBef>
                <a:spcPts val="641"/>
              </a:spcBef>
              <a:tabLst>
                <a:tab pos="0" algn="l"/>
              </a:tabLst>
            </a:pPr>
            <a:r>
              <a:rPr lang="pt-BR" sz="3200" b="0" strike="noStrike" spc="-1" dirty="0">
                <a:solidFill>
                  <a:srgbClr val="000000"/>
                </a:solidFill>
                <a:latin typeface="Calibri"/>
                <a:ea typeface="DejaVu Sans"/>
              </a:rPr>
              <a:t>		A- Não existem consequências previstas na legislação pela ausência da autora à audiência de conciliação ou mediação;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		</a:t>
            </a:r>
            <a:r>
              <a:rPr lang="pt-BR" sz="3200" b="0" strike="noStrike" spc="-1" dirty="0">
                <a:solidFill>
                  <a:srgbClr val="000000"/>
                </a:solidFill>
                <a:highlight>
                  <a:srgbClr val="FFFF00"/>
                </a:highlight>
                <a:latin typeface="Calibri"/>
                <a:ea typeface="DejaVu Sans"/>
              </a:rPr>
              <a:t>B</a:t>
            </a:r>
            <a:r>
              <a:rPr lang="pt-BR" sz="3200" spc="-1" dirty="0">
                <a:solidFill>
                  <a:srgbClr val="000000"/>
                </a:solidFill>
                <a:highlight>
                  <a:srgbClr val="FFFF00"/>
                </a:highlight>
                <a:latin typeface="Calibri"/>
                <a:ea typeface="DejaVu Sans"/>
              </a:rPr>
              <a:t>- </a:t>
            </a:r>
            <a:r>
              <a:rPr lang="pt-BR" sz="3200" b="0" strike="noStrike" spc="-1" dirty="0">
                <a:solidFill>
                  <a:srgbClr val="000000"/>
                </a:solidFill>
                <a:highlight>
                  <a:srgbClr val="FFFF00"/>
                </a:highlight>
                <a:latin typeface="Calibri"/>
                <a:ea typeface="DejaVu Sans"/>
              </a:rPr>
              <a:t>Caso não compareça, nem apresente justificativa pela ausência, Maria será multada em até 2% da vantagem econômica pretendida ou do valor da causa,</a:t>
            </a:r>
          </a:p>
          <a:p>
            <a:pPr algn="just">
              <a:lnSpc>
                <a:spcPct val="100000"/>
              </a:lnSpc>
              <a:spcBef>
                <a:spcPts val="641"/>
              </a:spcBef>
              <a:tabLst>
                <a:tab pos="0" algn="l"/>
              </a:tabLst>
            </a:pPr>
            <a:r>
              <a:rPr lang="pt-BR" sz="3200" b="0" strike="noStrike" spc="-1" dirty="0">
                <a:solidFill>
                  <a:srgbClr val="000000"/>
                </a:solidFill>
                <a:latin typeface="Calibri"/>
                <a:ea typeface="DejaVu Sans"/>
              </a:rPr>
              <a:t>		C</a:t>
            </a:r>
            <a:r>
              <a:rPr lang="pt-BR" sz="3200" spc="-1" dirty="0">
                <a:solidFill>
                  <a:srgbClr val="000000"/>
                </a:solidFill>
                <a:latin typeface="Calibri"/>
                <a:ea typeface="DejaVu Sans"/>
              </a:rPr>
              <a:t>- </a:t>
            </a:r>
            <a:r>
              <a:rPr lang="pt-BR" sz="3200" b="0" strike="noStrike" spc="-1" dirty="0">
                <a:solidFill>
                  <a:srgbClr val="000000"/>
                </a:solidFill>
                <a:latin typeface="Calibri"/>
                <a:ea typeface="DejaVu Sans"/>
              </a:rPr>
              <a:t>Diante da ausência da autora à audiência de conciliação ou mediação, o processo deverá ser extinto;</a:t>
            </a:r>
          </a:p>
          <a:p>
            <a:pPr algn="just">
              <a:lnSpc>
                <a:spcPct val="100000"/>
              </a:lnSpc>
              <a:spcBef>
                <a:spcPts val="641"/>
              </a:spcBef>
              <a:tabLst>
                <a:tab pos="0" algn="l"/>
              </a:tabLst>
            </a:pPr>
            <a:r>
              <a:rPr lang="pt-BR" sz="3200" b="0" strike="noStrike" spc="-1" dirty="0">
                <a:solidFill>
                  <a:srgbClr val="000000"/>
                </a:solidFill>
                <a:latin typeface="Calibri"/>
                <a:ea typeface="DejaVu Sans"/>
              </a:rPr>
              <a:t>		D- Diante da ausência da autora à audiência de conciliação ou mediação, as alegações apresentadas pelo réu na contestação serão consideradas verdadeiras;</a:t>
            </a:r>
          </a:p>
          <a:p>
            <a:pPr algn="just">
              <a:lnSpc>
                <a:spcPct val="100000"/>
              </a:lnSpc>
              <a:spcBef>
                <a:spcPts val="641"/>
              </a:spcBef>
              <a:tabLst>
                <a:tab pos="0" algn="l"/>
              </a:tabLst>
            </a:pPr>
            <a:endParaRPr lang="pt-BR" sz="3200" spc="-1" dirty="0">
              <a:solidFill>
                <a:srgbClr val="000000"/>
              </a:solidFill>
              <a:latin typeface="Calibri"/>
              <a:ea typeface="DejaVu Sans"/>
            </a:endParaRPr>
          </a:p>
          <a:p>
            <a:pPr algn="just">
              <a:lnSpc>
                <a:spcPct val="100000"/>
              </a:lnSpc>
              <a:spcBef>
                <a:spcPts val="641"/>
              </a:spcBef>
              <a:tabLst>
                <a:tab pos="0" algn="l"/>
              </a:tabLst>
            </a:pPr>
            <a:r>
              <a:rPr lang="pt-BR" sz="3200" b="0" strike="noStrike" spc="-1" dirty="0">
                <a:solidFill>
                  <a:srgbClr val="000000"/>
                </a:solidFill>
                <a:latin typeface="Calibri"/>
                <a:ea typeface="DejaVu Sans"/>
              </a:rPr>
              <a:t>27- </a:t>
            </a:r>
            <a:r>
              <a:rPr lang="pt-BR" sz="1400" b="0" strike="noStrike" spc="-1" dirty="0">
                <a:solidFill>
                  <a:srgbClr val="000000"/>
                </a:solidFill>
                <a:latin typeface="Calibri"/>
                <a:ea typeface="DejaVu Sans"/>
              </a:rPr>
              <a:t>Prova OAB </a:t>
            </a:r>
            <a:r>
              <a:rPr lang="pt-BR" sz="3200" b="0" strike="noStrike" spc="-1" dirty="0">
                <a:solidFill>
                  <a:srgbClr val="000000"/>
                </a:solidFill>
                <a:latin typeface="Calibri"/>
                <a:ea typeface="DejaVu Sans"/>
              </a:rPr>
              <a:t>Distribuída a ação, Antônia (autora) é intimada para a audiência de conciliação na pessoa de seu advogado. Explicado o objetivo desse ato pelo advogado, Antônia informa que se recusa a participar da audiência porque não tem qualquer possibilidade de conciliação com Romero (réu).</a:t>
            </a:r>
          </a:p>
          <a:p>
            <a:pPr algn="just">
              <a:lnSpc>
                <a:spcPct val="100000"/>
              </a:lnSpc>
              <a:spcBef>
                <a:spcPts val="641"/>
              </a:spcBef>
              <a:tabLst>
                <a:tab pos="0" algn="l"/>
              </a:tabLst>
            </a:pPr>
            <a:r>
              <a:rPr lang="pt-BR" sz="3200" b="0" strike="noStrike" spc="-1" dirty="0">
                <a:solidFill>
                  <a:srgbClr val="000000"/>
                </a:solidFill>
                <a:latin typeface="Calibri"/>
                <a:ea typeface="DejaVu Sans"/>
              </a:rPr>
              <a:t>		Acerca da audiência de conciliação ou de mediação, com base no CPC/15, assinale a afirmativa correta.</a:t>
            </a:r>
          </a:p>
          <a:p>
            <a:pPr algn="just">
              <a:lnSpc>
                <a:spcPct val="100000"/>
              </a:lnSpc>
              <a:spcBef>
                <a:spcPts val="641"/>
              </a:spcBef>
              <a:tabLst>
                <a:tab pos="0" algn="l"/>
              </a:tabLst>
            </a:pPr>
            <a:r>
              <a:rPr lang="pt-BR" sz="3200" b="0" strike="noStrike" spc="-1" dirty="0">
                <a:solidFill>
                  <a:srgbClr val="000000"/>
                </a:solidFill>
                <a:latin typeface="Calibri"/>
                <a:ea typeface="DejaVu Sans"/>
              </a:rPr>
              <a:t> 	a)Romero deverá ser citado para apresentar defesa com, pelo menos, 15 (quinze) dias de antecedência.</a:t>
            </a:r>
          </a:p>
          <a:p>
            <a:pPr algn="just">
              <a:lnSpc>
                <a:spcPct val="100000"/>
              </a:lnSpc>
              <a:spcBef>
                <a:spcPts val="641"/>
              </a:spcBef>
              <a:tabLst>
                <a:tab pos="0" algn="l"/>
              </a:tabLst>
            </a:pPr>
            <a:r>
              <a:rPr lang="pt-BR" sz="3200" b="0" strike="noStrike" spc="-1" dirty="0">
                <a:solidFill>
                  <a:srgbClr val="000000"/>
                </a:solidFill>
                <a:latin typeface="Calibri"/>
                <a:ea typeface="DejaVu Sans"/>
              </a:rPr>
              <a:t> 	b)A audiência não será realizada, uma vez que Antônia manifestou expressamente seu desinteresse pela conciliação.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 	c)Ainda que ambas as partes manifestem desinteresse na conciliação, quando a matéria não admitir autocomposição, a audiência de conciliação ocorrerá normalmente.</a:t>
            </a:r>
          </a:p>
          <a:p>
            <a:pPr algn="just">
              <a:lnSpc>
                <a:spcPct val="100000"/>
              </a:lnSpc>
              <a:spcBef>
                <a:spcPts val="641"/>
              </a:spcBef>
              <a:tabLst>
                <a:tab pos="0" algn="l"/>
              </a:tabLst>
            </a:pPr>
            <a:r>
              <a:rPr lang="pt-BR" sz="3200" b="0" strike="noStrike" spc="-1" dirty="0">
                <a:solidFill>
                  <a:srgbClr val="000000"/>
                </a:solidFill>
                <a:latin typeface="Calibri"/>
                <a:ea typeface="DejaVu Sans"/>
              </a:rPr>
              <a:t> </a:t>
            </a:r>
            <a:r>
              <a:rPr lang="pt-BR" sz="3200" b="0" strike="noStrike" spc="-1" dirty="0">
                <a:solidFill>
                  <a:srgbClr val="000000"/>
                </a:solidFill>
                <a:highlight>
                  <a:srgbClr val="FFFF00"/>
                </a:highlight>
                <a:latin typeface="Calibri"/>
                <a:ea typeface="DejaVu Sans"/>
              </a:rPr>
              <a:t>	d)Antônia deve ser informada que o seu não comparecimento é considerado ato atentatório à dignidade da justiça, sob pena de multa.</a:t>
            </a: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a:p>
            <a:pPr algn="just">
              <a:lnSpc>
                <a:spcPct val="100000"/>
              </a:lnSpc>
              <a:spcBef>
                <a:spcPts val="641"/>
              </a:spcBef>
              <a:tabLst>
                <a:tab pos="0" algn="l"/>
              </a:tabLst>
            </a:pPr>
            <a:endParaRPr lang="pt-BR" sz="3200" b="0" strike="noStrike" spc="-1" dirty="0">
              <a:solidFill>
                <a:srgbClr val="000000"/>
              </a:solidFill>
              <a:latin typeface="Calibri"/>
              <a:ea typeface="DejaVu Sans"/>
            </a:endParaRPr>
          </a:p>
        </p:txBody>
      </p:sp>
    </p:spTree>
    <p:extLst>
      <p:ext uri="{BB962C8B-B14F-4D97-AF65-F5344CB8AC3E}">
        <p14:creationId xmlns:p14="http://schemas.microsoft.com/office/powerpoint/2010/main" val="2728946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algn="ctr">
              <a:lnSpc>
                <a:spcPct val="100000"/>
              </a:lnSpc>
              <a:spcBef>
                <a:spcPts val="641"/>
              </a:spcBef>
              <a:tabLst>
                <a:tab pos="0" algn="l"/>
              </a:tabLst>
            </a:pPr>
            <a:r>
              <a:rPr lang="pt-BR" sz="3200" b="1" spc="-1" dirty="0">
                <a:solidFill>
                  <a:srgbClr val="000000"/>
                </a:solidFill>
                <a:latin typeface="Calibri"/>
                <a:ea typeface="DejaVu Sans"/>
              </a:rPr>
              <a:t>OAB – SEGUNDA FASE 2019</a:t>
            </a:r>
          </a:p>
          <a:p>
            <a:pPr algn="just">
              <a:lnSpc>
                <a:spcPct val="100000"/>
              </a:lnSpc>
              <a:spcBef>
                <a:spcPts val="641"/>
              </a:spcBef>
              <a:tabLst>
                <a:tab pos="0" algn="l"/>
              </a:tabLst>
            </a:pPr>
            <a:r>
              <a:rPr lang="pt-BR" sz="3200" spc="-1" dirty="0">
                <a:solidFill>
                  <a:srgbClr val="000000"/>
                </a:solidFill>
                <a:latin typeface="Calibri"/>
                <a:ea typeface="DejaVu Sans"/>
              </a:rPr>
              <a:t>		Julia dirigia seu veículo na Rua ..., na cidade do Rio de Janeiro, quando sofreu uma batida, na qual também se envolveu o veículo de Marcos. O acidente lhe gerou danos materiais estimados em R$ 40.000,00, equivalentes ao conserto de seu automóvel. Marcos, por sua vez, também teve parte de seu carro destruído, gastando R$ 30.000,00 para o conserto. </a:t>
            </a:r>
          </a:p>
          <a:p>
            <a:pPr algn="just">
              <a:lnSpc>
                <a:spcPct val="100000"/>
              </a:lnSpc>
              <a:spcBef>
                <a:spcPts val="641"/>
              </a:spcBef>
              <a:tabLst>
                <a:tab pos="0" algn="l"/>
              </a:tabLst>
            </a:pPr>
            <a:r>
              <a:rPr lang="pt-BR" sz="3200" spc="-1" dirty="0">
                <a:solidFill>
                  <a:srgbClr val="000000"/>
                </a:solidFill>
                <a:latin typeface="Calibri"/>
                <a:ea typeface="DejaVu Sans"/>
              </a:rPr>
              <a:t>		Diante do ocorrido, Julia pagou as custas pertinentes e ajuizou ação condenatória em face de Marcos, autuada sob o nº ... e distribuída para a 8ª Vara Cível da Comarca da Capital do Estado do Rio de Janeiro, com o objetivo de obter indenização pelo valor equivalente ao conserto de seu automóvel, alegando que Marcos teria sido responsável pelo acidente, por dirigir acima da velocidade permitida.</a:t>
            </a:r>
          </a:p>
          <a:p>
            <a:pPr algn="just">
              <a:lnSpc>
                <a:spcPct val="100000"/>
              </a:lnSpc>
              <a:spcBef>
                <a:spcPts val="641"/>
              </a:spcBef>
              <a:tabLst>
                <a:tab pos="0" algn="l"/>
              </a:tabLst>
            </a:pPr>
            <a:r>
              <a:rPr lang="pt-BR" sz="3200" spc="-1" dirty="0">
                <a:solidFill>
                  <a:srgbClr val="000000"/>
                </a:solidFill>
                <a:latin typeface="Calibri"/>
                <a:ea typeface="DejaVu Sans"/>
              </a:rPr>
              <a:t>		 Julia informou, em sua petição inicial, que não tinha interesse na designação de audiência de conciliação, inclusive porque já havia feito contato extrajudicial com Marcos, sem obter êxito nas negociações. Julia deu à causa o valor de R$ 1.000,00.</a:t>
            </a:r>
          </a:p>
          <a:p>
            <a:pPr algn="just">
              <a:lnSpc>
                <a:spcPct val="100000"/>
              </a:lnSpc>
              <a:spcBef>
                <a:spcPts val="641"/>
              </a:spcBef>
              <a:tabLst>
                <a:tab pos="0" algn="l"/>
              </a:tabLst>
            </a:pPr>
            <a:r>
              <a:rPr lang="pt-BR" sz="3200" spc="-1" dirty="0">
                <a:solidFill>
                  <a:srgbClr val="000000"/>
                </a:solidFill>
                <a:latin typeface="Calibri"/>
                <a:ea typeface="DejaVu Sans"/>
              </a:rPr>
              <a:t>		</a:t>
            </a:r>
            <a:r>
              <a:rPr lang="pt-BR" sz="3200" b="1" spc="-1" dirty="0">
                <a:solidFill>
                  <a:srgbClr val="000000"/>
                </a:solidFill>
                <a:latin typeface="Calibri"/>
                <a:ea typeface="DejaVu Sans"/>
              </a:rPr>
              <a:t>Marcos recebeu a carta de citação</a:t>
            </a:r>
            <a:r>
              <a:rPr lang="pt-BR" sz="3200" spc="-1" dirty="0">
                <a:solidFill>
                  <a:srgbClr val="000000"/>
                </a:solidFill>
                <a:latin typeface="Calibri"/>
                <a:ea typeface="DejaVu Sans"/>
              </a:rPr>
              <a:t> do processo pelo correio, no qual fora dispensada a audiência inicial de conciliação, e procurou um advogado para representar seus interesses, dado que entende que a responsabilidade pelo acidente foi de Julia, que estava dirigindo embriagada, como atestou o boletim de ocorrência, e que ultrapassou o sinal vermelho. </a:t>
            </a:r>
          </a:p>
          <a:p>
            <a:pPr algn="just">
              <a:lnSpc>
                <a:spcPct val="100000"/>
              </a:lnSpc>
              <a:spcBef>
                <a:spcPts val="641"/>
              </a:spcBef>
              <a:tabLst>
                <a:tab pos="0" algn="l"/>
              </a:tabLst>
            </a:pPr>
            <a:r>
              <a:rPr lang="pt-BR" sz="3200" spc="-1" dirty="0">
                <a:solidFill>
                  <a:srgbClr val="000000"/>
                </a:solidFill>
                <a:latin typeface="Calibri"/>
                <a:ea typeface="DejaVu Sans"/>
              </a:rPr>
              <a:t>		Entende que, no pior cenário, ambos concorreram para o acidente, porque, apesar de estar 5% acima do limite de velocidade, Julia teve maior responsabilidade, pelos motivos expostos. Aproveitando a oportunidade, </a:t>
            </a:r>
            <a:r>
              <a:rPr lang="pt-BR" sz="3200" b="1" spc="-1" dirty="0">
                <a:solidFill>
                  <a:srgbClr val="000000"/>
                </a:solidFill>
                <a:latin typeface="Calibri"/>
                <a:ea typeface="DejaVu Sans"/>
              </a:rPr>
              <a:t>Marcos pretende obter de Julia indenização em valor equivalente</a:t>
            </a:r>
            <a:r>
              <a:rPr lang="pt-BR" sz="3200" spc="-1" dirty="0">
                <a:solidFill>
                  <a:srgbClr val="000000"/>
                </a:solidFill>
                <a:latin typeface="Calibri"/>
                <a:ea typeface="DejaVu Sans"/>
              </a:rPr>
              <a:t> ao que dispendeu pelo conserto do veículo. Marcos não tem interesse na realização de conciliação. </a:t>
            </a:r>
          </a:p>
          <a:p>
            <a:pPr algn="just">
              <a:lnSpc>
                <a:spcPct val="100000"/>
              </a:lnSpc>
              <a:spcBef>
                <a:spcPts val="641"/>
              </a:spcBef>
              <a:tabLst>
                <a:tab pos="0" algn="l"/>
              </a:tabLst>
            </a:pPr>
            <a:r>
              <a:rPr lang="pt-BR" sz="3200" spc="-1" dirty="0">
                <a:solidFill>
                  <a:srgbClr val="000000"/>
                </a:solidFill>
                <a:latin typeface="Calibri"/>
                <a:ea typeface="DejaVu Sans"/>
              </a:rPr>
              <a:t> 	Na qualidade de advogado(a) de Marcos, elabore a peça processual cabível para defender seus interesses, indicando seus requisitos e fundamentos, nos termos da legislação vigente. Considere que o aviso de recebimento da carta de citação de Marcos foi juntado aos </a:t>
            </a:r>
            <a:r>
              <a:rPr lang="pt-BR" sz="3200" b="1" spc="-1" dirty="0">
                <a:solidFill>
                  <a:srgbClr val="000000"/>
                </a:solidFill>
                <a:latin typeface="Calibri"/>
                <a:ea typeface="DejaVu Sans"/>
              </a:rPr>
              <a:t>autos no dia 04/02/2019 (segunda-feira)</a:t>
            </a:r>
            <a:r>
              <a:rPr lang="pt-BR" sz="3200" spc="-1" dirty="0">
                <a:solidFill>
                  <a:srgbClr val="000000"/>
                </a:solidFill>
                <a:latin typeface="Calibri"/>
                <a:ea typeface="DejaVu Sans"/>
              </a:rPr>
              <a:t>, e que não há feriados no mês de fevereiro.</a:t>
            </a:r>
          </a:p>
          <a:p>
            <a:pPr algn="just">
              <a:lnSpc>
                <a:spcPct val="100000"/>
              </a:lnSpc>
              <a:spcBef>
                <a:spcPts val="641"/>
              </a:spcBef>
              <a:tabLst>
                <a:tab pos="0" algn="l"/>
              </a:tabLst>
            </a:pPr>
            <a:r>
              <a:rPr lang="pt-BR" sz="3200" spc="-1" dirty="0">
                <a:solidFill>
                  <a:srgbClr val="000000"/>
                </a:solidFill>
                <a:latin typeface="Calibri"/>
                <a:ea typeface="DejaVu Sans"/>
              </a:rPr>
              <a:t>		</a:t>
            </a:r>
            <a:r>
              <a:rPr lang="pt-BR" sz="3200" spc="-1" dirty="0">
                <a:solidFill>
                  <a:srgbClr val="000000"/>
                </a:solidFill>
                <a:highlight>
                  <a:srgbClr val="FFFF00"/>
                </a:highlight>
                <a:latin typeface="Calibri"/>
                <a:ea typeface="DejaVu Sans"/>
              </a:rPr>
              <a:t>IDENTIFIQUE PEÇA E CARACTERÍSTICAS?</a:t>
            </a:r>
            <a:r>
              <a:rPr lang="pt-BR" sz="3200" spc="-1" dirty="0">
                <a:solidFill>
                  <a:srgbClr val="000000"/>
                </a:solidFill>
                <a:latin typeface="Calibri"/>
                <a:ea typeface="DejaVu Sans"/>
              </a:rPr>
              <a:t> </a:t>
            </a:r>
          </a:p>
        </p:txBody>
      </p:sp>
    </p:spTree>
    <p:extLst>
      <p:ext uri="{BB962C8B-B14F-4D97-AF65-F5344CB8AC3E}">
        <p14:creationId xmlns:p14="http://schemas.microsoft.com/office/powerpoint/2010/main" val="3360882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25000" lnSpcReduction="20000"/>
          </a:bodyPr>
          <a:lstStyle/>
          <a:p>
            <a:pPr algn="ctr">
              <a:lnSpc>
                <a:spcPct val="100000"/>
              </a:lnSpc>
              <a:spcBef>
                <a:spcPts val="641"/>
              </a:spcBef>
              <a:tabLst>
                <a:tab pos="0" algn="l"/>
              </a:tabLst>
            </a:pPr>
            <a:r>
              <a:rPr lang="pt-BR" sz="3200" b="1" spc="-1" dirty="0">
                <a:solidFill>
                  <a:srgbClr val="000000"/>
                </a:solidFill>
                <a:latin typeface="Calibri"/>
                <a:ea typeface="DejaVu Sans"/>
              </a:rPr>
              <a:t>	OAB CÍVEL – SEGUNDA FASE REALIZADA EM 28/08/2022</a:t>
            </a:r>
          </a:p>
          <a:p>
            <a:pPr algn="just">
              <a:lnSpc>
                <a:spcPct val="100000"/>
              </a:lnSpc>
              <a:spcBef>
                <a:spcPts val="641"/>
              </a:spcBef>
              <a:tabLst>
                <a:tab pos="0" algn="l"/>
              </a:tabLst>
            </a:pPr>
            <a:r>
              <a:rPr lang="pt-BR" sz="3200" spc="-1" dirty="0">
                <a:solidFill>
                  <a:srgbClr val="000000"/>
                </a:solidFill>
                <a:latin typeface="Calibri"/>
                <a:ea typeface="DejaVu Sans"/>
              </a:rPr>
              <a:t>	</a:t>
            </a:r>
            <a:r>
              <a:rPr lang="pt-BR" sz="6000" spc="-1" dirty="0">
                <a:solidFill>
                  <a:srgbClr val="000000"/>
                </a:solidFill>
                <a:latin typeface="Calibri"/>
                <a:ea typeface="DejaVu Sans"/>
              </a:rPr>
              <a:t>	Jorge, empresário, decide delegar a gestão de seus bens imóveis a Miguel. Assim o faz, por via de contrato, no qual outorga poderes gerais a Miguel, de modo a extrair os melhores resultados financeiros na administração dos bens. Estipulou-se que, a cada operação de gestão que resultasse lucrativa, o outorgado teria direito à remuneração de 5% sobre a receita gerada.</a:t>
            </a:r>
          </a:p>
          <a:p>
            <a:pPr algn="just">
              <a:lnSpc>
                <a:spcPct val="100000"/>
              </a:lnSpc>
              <a:spcBef>
                <a:spcPts val="641"/>
              </a:spcBef>
              <a:tabLst>
                <a:tab pos="0" algn="l"/>
              </a:tabLst>
            </a:pPr>
            <a:r>
              <a:rPr lang="pt-BR" sz="6000" spc="-1" dirty="0">
                <a:solidFill>
                  <a:srgbClr val="000000"/>
                </a:solidFill>
                <a:latin typeface="Calibri"/>
                <a:ea typeface="DejaVu Sans"/>
              </a:rPr>
              <a:t>		Miguel, então, decide vender um apartamento de Jorge, em nome deste, porque Maria fez uma oferta para pagamento de preço apenas 10% abaixo do mercado, colocando-se à disposição para o pagamento à vista, no valor de R$ 1.000.000,00. Miguel, então, em nome de Jorge, firmou, com Maria, instrumento particular de compromisso de compra e venda, recebendo um sinal de R$ 20.000,00. Ato contínuo, comunicou a Jorge acerca da transação finalizada, informando que irá transferir o valor da venda, com a dedução de sua remuneração, compensando os valores.</a:t>
            </a:r>
          </a:p>
          <a:p>
            <a:pPr algn="just">
              <a:lnSpc>
                <a:spcPct val="100000"/>
              </a:lnSpc>
              <a:spcBef>
                <a:spcPts val="641"/>
              </a:spcBef>
              <a:tabLst>
                <a:tab pos="0" algn="l"/>
              </a:tabLst>
            </a:pPr>
            <a:r>
              <a:rPr lang="pt-BR" sz="6000" spc="-1" dirty="0">
                <a:solidFill>
                  <a:srgbClr val="000000"/>
                </a:solidFill>
                <a:latin typeface="Calibri"/>
                <a:ea typeface="DejaVu Sans"/>
              </a:rPr>
              <a:t>		Revoltado, Jorge esbraveja com Miguel, acusando-o de prometer a venda de um imóvel que não era para ser alienado, ressaltando que os poderes que lhe foram outorgados não abrangiam o direito de alienar imóveis. </a:t>
            </a:r>
            <a:r>
              <a:rPr lang="pt-BR" sz="6000" spc="-1" dirty="0" err="1">
                <a:solidFill>
                  <a:srgbClr val="000000"/>
                </a:solidFill>
                <a:latin typeface="Calibri"/>
                <a:ea typeface="DejaVu Sans"/>
              </a:rPr>
              <a:t>Pediulhe</a:t>
            </a:r>
            <a:r>
              <a:rPr lang="pt-BR" sz="6000" spc="-1" dirty="0">
                <a:solidFill>
                  <a:srgbClr val="000000"/>
                </a:solidFill>
                <a:latin typeface="Calibri"/>
                <a:ea typeface="DejaVu Sans"/>
              </a:rPr>
              <a:t> que desfizesse o negócio, deixando claro que ele não tem poder para vender seus imóveis, uma vez que não tem interesse em se desfazer deles.</a:t>
            </a:r>
          </a:p>
          <a:p>
            <a:pPr algn="just">
              <a:lnSpc>
                <a:spcPct val="100000"/>
              </a:lnSpc>
              <a:spcBef>
                <a:spcPts val="641"/>
              </a:spcBef>
              <a:tabLst>
                <a:tab pos="0" algn="l"/>
              </a:tabLst>
            </a:pPr>
            <a:r>
              <a:rPr lang="pt-BR" sz="6000" spc="-1" dirty="0">
                <a:solidFill>
                  <a:srgbClr val="000000"/>
                </a:solidFill>
                <a:latin typeface="Calibri"/>
                <a:ea typeface="DejaVu Sans"/>
              </a:rPr>
              <a:t>		Miguel aceita a crítica, comunicando que conseguiu desfazer a operação contratual com Maria, mas informou que lhe é devido o valor de 5% da venda (R$ 50.000,00), pelo esforço despendido, fazendo incidir a cláusula de remuneração. Afirma, ainda, que teve de devolver o sinal, em dobro, para Maria, totalizando R$ 40.000,00. Solicita, assim, o depósito de R$ 90.000,00 em sua conta.</a:t>
            </a:r>
          </a:p>
          <a:p>
            <a:pPr algn="just">
              <a:lnSpc>
                <a:spcPct val="100000"/>
              </a:lnSpc>
              <a:spcBef>
                <a:spcPts val="641"/>
              </a:spcBef>
              <a:tabLst>
                <a:tab pos="0" algn="l"/>
              </a:tabLst>
            </a:pPr>
            <a:r>
              <a:rPr lang="pt-BR" sz="6000" spc="-1" dirty="0">
                <a:solidFill>
                  <a:srgbClr val="000000"/>
                </a:solidFill>
                <a:latin typeface="Calibri"/>
                <a:ea typeface="DejaVu Sans"/>
              </a:rPr>
              <a:t>		Indignado, Jorge não efetua o pagamento, revogando os poderes concedidos a Miguel. Dias depois, recebe mandado de citação da 1ª Vara Cível da Comarca de Curitiba, para integrar o polo passivo da Ação de Cobrança movida por Miguel.</a:t>
            </a:r>
          </a:p>
          <a:p>
            <a:pPr algn="just">
              <a:lnSpc>
                <a:spcPct val="100000"/>
              </a:lnSpc>
              <a:spcBef>
                <a:spcPts val="641"/>
              </a:spcBef>
              <a:tabLst>
                <a:tab pos="0" algn="l"/>
              </a:tabLst>
            </a:pPr>
            <a:r>
              <a:rPr lang="pt-BR" sz="6000" b="1" spc="-1" dirty="0">
                <a:solidFill>
                  <a:srgbClr val="000000"/>
                </a:solidFill>
                <a:latin typeface="Calibri"/>
                <a:ea typeface="DejaVu Sans"/>
              </a:rPr>
              <a:t>GABARITO: </a:t>
            </a:r>
            <a:r>
              <a:rPr lang="pt-BR" sz="6000" spc="-1" dirty="0">
                <a:solidFill>
                  <a:srgbClr val="000000"/>
                </a:solidFill>
                <a:highlight>
                  <a:srgbClr val="FFFF00"/>
                </a:highlight>
                <a:latin typeface="Calibri"/>
                <a:ea typeface="DejaVu Sans"/>
              </a:rPr>
              <a:t>PEÇA</a:t>
            </a:r>
            <a:r>
              <a:rPr lang="pt-BR" sz="6000" spc="-1" dirty="0">
                <a:solidFill>
                  <a:srgbClr val="000000"/>
                </a:solidFill>
                <a:latin typeface="Calibri"/>
                <a:ea typeface="DejaVu Sans"/>
              </a:rPr>
              <a:t>: CONTESTAÇÃO: </a:t>
            </a:r>
            <a:r>
              <a:rPr lang="pt-BR" sz="6000" spc="-1" dirty="0">
                <a:solidFill>
                  <a:srgbClr val="000000"/>
                </a:solidFill>
                <a:highlight>
                  <a:srgbClr val="FFFF00"/>
                </a:highlight>
                <a:latin typeface="Calibri"/>
                <a:ea typeface="DejaVu Sans"/>
              </a:rPr>
              <a:t>FUNDAMENTO</a:t>
            </a:r>
            <a:r>
              <a:rPr lang="pt-BR" sz="6000" spc="-1" dirty="0">
                <a:solidFill>
                  <a:srgbClr val="000000"/>
                </a:solidFill>
                <a:latin typeface="Calibri"/>
                <a:ea typeface="DejaVu Sans"/>
              </a:rPr>
              <a:t>: art. 335 do CPC-  </a:t>
            </a:r>
            <a:r>
              <a:rPr lang="pt-BR" sz="6000" spc="-1" dirty="0">
                <a:solidFill>
                  <a:srgbClr val="000000"/>
                </a:solidFill>
                <a:highlight>
                  <a:srgbClr val="FFFF00"/>
                </a:highlight>
                <a:latin typeface="Calibri"/>
                <a:ea typeface="DejaVu Sans"/>
              </a:rPr>
              <a:t>MATÉRIA</a:t>
            </a:r>
            <a:r>
              <a:rPr lang="pt-BR" sz="6000" spc="-1" dirty="0">
                <a:solidFill>
                  <a:srgbClr val="000000"/>
                </a:solidFill>
                <a:latin typeface="Calibri"/>
                <a:ea typeface="DejaVu Sans"/>
              </a:rPr>
              <a:t>: contrato de mandato - art. 653 e ss. do Código Civil. </a:t>
            </a:r>
            <a:r>
              <a:rPr lang="pt-BR" sz="6000" spc="-1" dirty="0">
                <a:solidFill>
                  <a:srgbClr val="000000"/>
                </a:solidFill>
                <a:highlight>
                  <a:srgbClr val="00FF00"/>
                </a:highlight>
                <a:latin typeface="Calibri"/>
                <a:ea typeface="DejaVu Sans"/>
              </a:rPr>
              <a:t>TEMA CENTRAL</a:t>
            </a:r>
            <a:r>
              <a:rPr lang="pt-BR" sz="6000" spc="-1" dirty="0">
                <a:solidFill>
                  <a:srgbClr val="000000"/>
                </a:solidFill>
                <a:latin typeface="Calibri"/>
                <a:ea typeface="DejaVu Sans"/>
              </a:rPr>
              <a:t>: Jorge (mandante) outorgou apenas poderes gerais para Miguel (mandatário) gerir seus imóveis, sua representação se limitava aos poderes de administração, como delimita o art. 661, caput, do Código Civil. </a:t>
            </a:r>
            <a:r>
              <a:rPr lang="pt-BR" sz="6000" spc="-1" dirty="0">
                <a:solidFill>
                  <a:srgbClr val="000000"/>
                </a:solidFill>
                <a:highlight>
                  <a:srgbClr val="00FF00"/>
                </a:highlight>
                <a:latin typeface="Calibri"/>
                <a:ea typeface="DejaVu Sans"/>
              </a:rPr>
              <a:t>SAÍDA JURÍDICA</a:t>
            </a:r>
            <a:r>
              <a:rPr lang="pt-BR" sz="6000" spc="-1" dirty="0">
                <a:solidFill>
                  <a:srgbClr val="000000"/>
                </a:solidFill>
                <a:latin typeface="Calibri"/>
                <a:ea typeface="DejaVu Sans"/>
              </a:rPr>
              <a:t>: </a:t>
            </a:r>
            <a:r>
              <a:rPr lang="pt-BR" sz="6000" spc="-1" dirty="0">
                <a:solidFill>
                  <a:srgbClr val="000000"/>
                </a:solidFill>
                <a:highlight>
                  <a:srgbClr val="FFFF00"/>
                </a:highlight>
                <a:latin typeface="Calibri"/>
                <a:ea typeface="DejaVu Sans"/>
              </a:rPr>
              <a:t>PONTO 1</a:t>
            </a:r>
            <a:r>
              <a:rPr lang="pt-BR" sz="6000" spc="-1" dirty="0">
                <a:solidFill>
                  <a:srgbClr val="000000"/>
                </a:solidFill>
                <a:latin typeface="Calibri"/>
                <a:ea typeface="DejaVu Sans"/>
              </a:rPr>
              <a:t>: art. 661, § 1º, esclarece que para alienar (...) depende a procuração de poderes especiais e expressos, razão pela qual a ausência de tais poderes – especiais e expressos – importa exercício exorbitante do mandato.  </a:t>
            </a:r>
            <a:r>
              <a:rPr lang="pt-BR" sz="6000" spc="-1" dirty="0">
                <a:solidFill>
                  <a:srgbClr val="000000"/>
                </a:solidFill>
                <a:highlight>
                  <a:srgbClr val="FFFF00"/>
                </a:highlight>
                <a:latin typeface="Calibri"/>
                <a:ea typeface="DejaVu Sans"/>
              </a:rPr>
              <a:t>PONTO 2</a:t>
            </a:r>
            <a:r>
              <a:rPr lang="pt-BR" sz="6000" spc="-1" dirty="0">
                <a:solidFill>
                  <a:srgbClr val="000000"/>
                </a:solidFill>
                <a:latin typeface="Calibri"/>
                <a:ea typeface="DejaVu Sans"/>
              </a:rPr>
              <a:t>: art. 662 do Código Civil prevê que os atos praticados por quem não tenha poderes suficientes são ineficazes em relação àquele em cujo nome foram praticados, salvo se os ratificar. Jorge não emitiu ratificação, expressa ou tácita, trata-se de negócio jurídico ineficaz perante o mandante, proprietário do imóvel. </a:t>
            </a:r>
            <a:r>
              <a:rPr lang="pt-BR" sz="6000" spc="-1" dirty="0">
                <a:solidFill>
                  <a:srgbClr val="000000"/>
                </a:solidFill>
                <a:highlight>
                  <a:srgbClr val="FFFF00"/>
                </a:highlight>
                <a:latin typeface="Calibri"/>
                <a:ea typeface="DejaVu Sans"/>
              </a:rPr>
              <a:t>PONTO 3</a:t>
            </a:r>
            <a:r>
              <a:rPr lang="pt-BR" sz="6000" spc="-1" dirty="0">
                <a:solidFill>
                  <a:srgbClr val="000000"/>
                </a:solidFill>
                <a:latin typeface="Calibri"/>
                <a:ea typeface="DejaVu Sans"/>
              </a:rPr>
              <a:t>: o mandante só tem o dever de pagar a remuneração ao mandatário na conformidade do mandato conferido, segundo o Art. 675 do CC. </a:t>
            </a:r>
            <a:r>
              <a:rPr lang="pt-BR" sz="6000" spc="-1" dirty="0">
                <a:solidFill>
                  <a:srgbClr val="000000"/>
                </a:solidFill>
                <a:highlight>
                  <a:srgbClr val="FFFF00"/>
                </a:highlight>
                <a:latin typeface="Calibri"/>
                <a:ea typeface="DejaVu Sans"/>
              </a:rPr>
              <a:t>PONTO 4</a:t>
            </a:r>
            <a:r>
              <a:rPr lang="pt-BR" sz="6000" spc="-1" dirty="0">
                <a:solidFill>
                  <a:srgbClr val="000000"/>
                </a:solidFill>
                <a:latin typeface="Calibri"/>
                <a:ea typeface="DejaVu Sans"/>
              </a:rPr>
              <a:t>: incabível o pedido de reembolso do prejuízo que o mandatário teve com a restituição das arras, em dobro, à promitente compradora, na medida em que é do mandatário a obrigação de indenizar qualquer prejuízo causado por sua culpa, como preceitua o Art. 667, </a:t>
            </a:r>
            <a:r>
              <a:rPr lang="pt-BR" sz="6000" i="1" spc="-1" dirty="0">
                <a:solidFill>
                  <a:srgbClr val="000000"/>
                </a:solidFill>
                <a:latin typeface="Calibri"/>
                <a:ea typeface="DejaVu Sans"/>
              </a:rPr>
              <a:t>caput</a:t>
            </a:r>
            <a:r>
              <a:rPr lang="pt-BR" sz="6000" spc="-1" dirty="0">
                <a:solidFill>
                  <a:srgbClr val="000000"/>
                </a:solidFill>
                <a:latin typeface="Calibri"/>
                <a:ea typeface="DejaVu Sans"/>
              </a:rPr>
              <a:t>, do Código Civil. </a:t>
            </a:r>
            <a:r>
              <a:rPr lang="pt-BR" sz="6000" spc="-1" dirty="0">
                <a:solidFill>
                  <a:srgbClr val="000000"/>
                </a:solidFill>
                <a:highlight>
                  <a:srgbClr val="00FF00"/>
                </a:highlight>
                <a:latin typeface="Calibri"/>
                <a:ea typeface="DejaVu Sans"/>
              </a:rPr>
              <a:t>PEDIDO</a:t>
            </a:r>
            <a:r>
              <a:rPr lang="pt-BR" sz="6000" spc="-1" dirty="0">
                <a:solidFill>
                  <a:srgbClr val="000000"/>
                </a:solidFill>
                <a:latin typeface="Calibri"/>
                <a:ea typeface="DejaVu Sans"/>
              </a:rPr>
              <a:t>: REQUERER A IMPROCEDÊNCIA DA AÇÃO.</a:t>
            </a:r>
          </a:p>
        </p:txBody>
      </p:sp>
    </p:spTree>
    <p:extLst>
      <p:ext uri="{BB962C8B-B14F-4D97-AF65-F5344CB8AC3E}">
        <p14:creationId xmlns:p14="http://schemas.microsoft.com/office/powerpoint/2010/main" val="313036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47500" lnSpcReduction="20000"/>
          </a:bodyPr>
          <a:lstStyle/>
          <a:p>
            <a:pPr algn="ctr">
              <a:lnSpc>
                <a:spcPct val="100000"/>
              </a:lnSpc>
              <a:spcBef>
                <a:spcPts val="641"/>
              </a:spcBef>
              <a:tabLst>
                <a:tab pos="0" algn="l"/>
              </a:tabLst>
            </a:pPr>
            <a:r>
              <a:rPr lang="pt-BR" sz="2300" b="0" strike="noStrike" spc="-1" dirty="0">
                <a:solidFill>
                  <a:srgbClr val="FF0000"/>
                </a:solidFill>
                <a:latin typeface="Arial"/>
              </a:rPr>
              <a:t>TIPOS DE AUDIÊNCIAS</a:t>
            </a:r>
          </a:p>
          <a:p>
            <a:pPr algn="ctr">
              <a:lnSpc>
                <a:spcPct val="100000"/>
              </a:lnSpc>
              <a:spcBef>
                <a:spcPts val="641"/>
              </a:spcBef>
              <a:tabLst>
                <a:tab pos="0" algn="l"/>
              </a:tabLst>
            </a:pPr>
            <a:r>
              <a:rPr lang="pt-BR" sz="2300" b="0" strike="noStrike" spc="-1" dirty="0">
                <a:latin typeface="Arial"/>
              </a:rPr>
              <a:t>	INSTRUÇÃO DE JULGAMENTO   JUSTIFICAÇÃO (TUTELA PROVISÓRIAS) </a:t>
            </a:r>
            <a:r>
              <a:rPr lang="pt-BR" sz="2300" b="1" strike="noStrike" spc="-1" dirty="0">
                <a:latin typeface="Arial"/>
              </a:rPr>
              <a:t>CONCILIAÇÃO E MEDIAÇÃO</a:t>
            </a:r>
          </a:p>
          <a:p>
            <a:pPr algn="just">
              <a:lnSpc>
                <a:spcPct val="100000"/>
              </a:lnSpc>
              <a:spcBef>
                <a:spcPts val="641"/>
              </a:spcBef>
              <a:tabLst>
                <a:tab pos="0" algn="l"/>
              </a:tabLst>
            </a:pPr>
            <a:r>
              <a:rPr lang="pt-BR" sz="3200" spc="-1" dirty="0">
                <a:latin typeface="Arial"/>
              </a:rPr>
              <a:t>		Art. 165. Os tribunais criarão centros judiciários de solução consensual de conflitos, responsáveis pela realização de sessões e audiências de conciliação e mediação e pelo desenvolvimento de programas destinados a auxiliar, orientar e estimular a autocomposição.</a:t>
            </a:r>
          </a:p>
          <a:p>
            <a:pPr algn="just">
              <a:lnSpc>
                <a:spcPct val="100000"/>
              </a:lnSpc>
              <a:spcBef>
                <a:spcPts val="641"/>
              </a:spcBef>
              <a:tabLst>
                <a:tab pos="0" algn="l"/>
              </a:tabLst>
            </a:pPr>
            <a:r>
              <a:rPr lang="pt-BR" sz="3200" spc="-1" dirty="0">
                <a:latin typeface="Arial"/>
              </a:rPr>
              <a:t>	    § 2º </a:t>
            </a:r>
            <a:r>
              <a:rPr lang="pt-BR" sz="3200" b="1" u="sng" spc="-1" dirty="0">
                <a:latin typeface="Arial"/>
              </a:rPr>
              <a:t>O CONCILIADOR</a:t>
            </a:r>
            <a:r>
              <a:rPr lang="pt-BR" sz="3200" spc="-1" dirty="0">
                <a:latin typeface="Arial"/>
              </a:rPr>
              <a:t>, que atuará preferencialmente nos casos em que não houver vínculo anterior entre as partes, poderá sugerir soluções para o litígio, sendo vedada a utilização de qualquer tipo de constrangimento ou intimidação para que as partes conciliem.</a:t>
            </a:r>
          </a:p>
          <a:p>
            <a:pPr algn="just">
              <a:lnSpc>
                <a:spcPct val="100000"/>
              </a:lnSpc>
              <a:spcBef>
                <a:spcPts val="641"/>
              </a:spcBef>
              <a:tabLst>
                <a:tab pos="0" algn="l"/>
              </a:tabLst>
            </a:pPr>
            <a:r>
              <a:rPr lang="pt-BR" sz="3200" spc="-1" dirty="0">
                <a:latin typeface="Arial"/>
              </a:rPr>
              <a:t>	   § 3º </a:t>
            </a:r>
            <a:r>
              <a:rPr lang="pt-BR" sz="3200" b="1" u="sng" spc="-1" dirty="0">
                <a:latin typeface="Arial"/>
              </a:rPr>
              <a:t>O MEDIADOR</a:t>
            </a:r>
            <a:r>
              <a:rPr lang="pt-BR" sz="3200" spc="-1" dirty="0">
                <a:latin typeface="Arial"/>
              </a:rPr>
              <a:t>, que atuará preferencialmente nos casos em que houver vínculo anterior entre as partes, auxiliará aos interessados a compreender as questões e os interesses em conflito, de modo que eles possam, pelo restabelecimento da comunicação, identificar, por si próprios, soluções consensuais que gerem benefícios mútuos.</a:t>
            </a:r>
          </a:p>
          <a:p>
            <a:pPr algn="ctr">
              <a:lnSpc>
                <a:spcPct val="100000"/>
              </a:lnSpc>
              <a:spcBef>
                <a:spcPts val="641"/>
              </a:spcBef>
              <a:tabLst>
                <a:tab pos="0" algn="l"/>
              </a:tabLst>
            </a:pPr>
            <a:r>
              <a:rPr lang="pt-BR" sz="3200" b="1" strike="noStrike" spc="-1" dirty="0">
                <a:solidFill>
                  <a:srgbClr val="FF0000"/>
                </a:solidFill>
                <a:latin typeface="Arial"/>
              </a:rPr>
              <a:t>AUDIÊNCIA</a:t>
            </a:r>
            <a:r>
              <a:rPr lang="pt-BR" sz="3200" b="0" strike="noStrike" spc="-1" dirty="0">
                <a:latin typeface="Arial"/>
              </a:rPr>
              <a:t> </a:t>
            </a:r>
          </a:p>
          <a:p>
            <a:pPr algn="just">
              <a:lnSpc>
                <a:spcPct val="100000"/>
              </a:lnSpc>
              <a:spcBef>
                <a:spcPts val="641"/>
              </a:spcBef>
              <a:tabLst>
                <a:tab pos="0" algn="l"/>
              </a:tabLst>
            </a:pPr>
            <a:r>
              <a:rPr lang="pt-BR" sz="3200" b="0" strike="noStrike" spc="-1" dirty="0">
                <a:latin typeface="Arial"/>
              </a:rPr>
              <a:t>Ato solene e público - </a:t>
            </a:r>
            <a:r>
              <a:rPr lang="pt-BR" sz="3200" spc="-1" dirty="0">
                <a:latin typeface="Arial"/>
              </a:rPr>
              <a:t>CONCILIADOR exerce </a:t>
            </a:r>
            <a:r>
              <a:rPr lang="pt-BR" sz="3200" b="1" i="1" strike="noStrike" spc="-1" dirty="0">
                <a:solidFill>
                  <a:srgbClr val="000000"/>
                </a:solidFill>
                <a:latin typeface="Calibri"/>
                <a:ea typeface="DejaVu Sans"/>
              </a:rPr>
              <a:t>MUNUS</a:t>
            </a:r>
            <a:r>
              <a:rPr lang="pt-BR" sz="3200" b="1" strike="noStrike" spc="-1" dirty="0">
                <a:solidFill>
                  <a:srgbClr val="000000"/>
                </a:solidFill>
                <a:latin typeface="Calibri"/>
                <a:ea typeface="DejaVu Sans"/>
              </a:rPr>
              <a:t> PÚBLICO</a:t>
            </a:r>
            <a:endParaRPr lang="pt-BR" sz="3200" spc="-1" dirty="0">
              <a:latin typeface="Arial"/>
            </a:endParaRPr>
          </a:p>
          <a:p>
            <a:pPr algn="just">
              <a:lnSpc>
                <a:spcPct val="100000"/>
              </a:lnSpc>
              <a:spcBef>
                <a:spcPts val="641"/>
              </a:spcBef>
              <a:tabLst>
                <a:tab pos="0" algn="l"/>
              </a:tabLst>
            </a:pPr>
            <a:r>
              <a:rPr lang="pt-BR" sz="3200" spc="-1" dirty="0">
                <a:latin typeface="Arial"/>
              </a:rPr>
              <a:t>“AUDIÊNCIA DE CONCILIAÇÃO” SEM JUIZ! </a:t>
            </a:r>
            <a:r>
              <a:rPr lang="pt-BR" sz="1400" spc="-1" dirty="0">
                <a:latin typeface="Arial"/>
              </a:rPr>
              <a:t>PORQUÊ EVITAR?” </a:t>
            </a:r>
            <a:r>
              <a:rPr lang="pt-BR" spc="-1" dirty="0">
                <a:latin typeface="Arial"/>
              </a:rPr>
              <a:t>(não se deixar contaminar”</a:t>
            </a:r>
          </a:p>
          <a:p>
            <a:pPr algn="just">
              <a:lnSpc>
                <a:spcPct val="100000"/>
              </a:lnSpc>
              <a:spcBef>
                <a:spcPts val="641"/>
              </a:spcBef>
              <a:tabLst>
                <a:tab pos="0" algn="l"/>
              </a:tabLst>
            </a:pPr>
            <a:r>
              <a:rPr lang="pt-BR" sz="3200" b="0" strike="noStrike" spc="-1" dirty="0">
                <a:latin typeface="Arial"/>
              </a:rPr>
              <a:t>“MAND</a:t>
            </a:r>
            <a:r>
              <a:rPr lang="pt-BR" sz="3200" spc="-1" dirty="0">
                <a:latin typeface="Arial"/>
              </a:rPr>
              <a:t>ADO” DEVE CONTER DESCRIÇÃO E FINALIDADE</a:t>
            </a:r>
          </a:p>
          <a:p>
            <a:pPr algn="just">
              <a:lnSpc>
                <a:spcPct val="100000"/>
              </a:lnSpc>
              <a:spcBef>
                <a:spcPts val="641"/>
              </a:spcBef>
              <a:tabLst>
                <a:tab pos="0" algn="l"/>
              </a:tabLst>
            </a:pPr>
            <a:r>
              <a:rPr lang="pt-BR" sz="3200" spc="-1" dirty="0">
                <a:latin typeface="Arial"/>
              </a:rPr>
              <a:t>DEFESA PÓS AUDIÊNCIA: </a:t>
            </a:r>
            <a:r>
              <a:rPr lang="pt-BR" sz="1600" spc="-1" dirty="0">
                <a:latin typeface="Arial"/>
              </a:rPr>
              <a:t>contestação no prazo de 15 dias a partir da última sessão de conciliação (</a:t>
            </a:r>
            <a:r>
              <a:rPr lang="pt-BR" sz="1600" spc="-1" dirty="0" err="1">
                <a:latin typeface="Arial"/>
              </a:rPr>
              <a:t>arts</a:t>
            </a:r>
            <a:r>
              <a:rPr lang="pt-BR" sz="1600" spc="-1" dirty="0">
                <a:latin typeface="Arial"/>
              </a:rPr>
              <a:t>. 697 e 335, I, do CPC)</a:t>
            </a:r>
          </a:p>
          <a:p>
            <a:pPr algn="just">
              <a:lnSpc>
                <a:spcPct val="100000"/>
              </a:lnSpc>
              <a:spcBef>
                <a:spcPts val="641"/>
              </a:spcBef>
              <a:tabLst>
                <a:tab pos="0" algn="l"/>
              </a:tabLst>
            </a:pPr>
            <a:r>
              <a:rPr lang="pt-BR" sz="3200" spc="-1" dirty="0">
                <a:latin typeface="Arial"/>
              </a:rPr>
              <a:t>PROBABILIDADE DE ACORDO? – FACULDADE DO JUIZ MARCAR</a:t>
            </a:r>
          </a:p>
          <a:p>
            <a:pPr algn="just">
              <a:lnSpc>
                <a:spcPct val="100000"/>
              </a:lnSpc>
              <a:spcBef>
                <a:spcPts val="641"/>
              </a:spcBef>
              <a:tabLst>
                <a:tab pos="0" algn="l"/>
              </a:tabLst>
            </a:pPr>
            <a:r>
              <a:rPr lang="pt-BR" sz="3200" spc="-1" dirty="0">
                <a:latin typeface="Arial"/>
              </a:rPr>
              <a:t>LOCAL? NO FÓRUM OU EXTERNO </a:t>
            </a:r>
            <a:r>
              <a:rPr lang="pt-BR" spc="-1" dirty="0">
                <a:latin typeface="Arial"/>
              </a:rPr>
              <a:t>(https://www.mediacaonline.com/)</a:t>
            </a:r>
          </a:p>
          <a:p>
            <a:pPr algn="just">
              <a:lnSpc>
                <a:spcPct val="100000"/>
              </a:lnSpc>
              <a:spcBef>
                <a:spcPts val="641"/>
              </a:spcBef>
              <a:tabLst>
                <a:tab pos="0" algn="l"/>
              </a:tabLst>
            </a:pPr>
            <a:r>
              <a:rPr lang="pt-BR" sz="3200" b="0" strike="noStrike" spc="-1" dirty="0">
                <a:latin typeface="Arial"/>
              </a:rPr>
              <a:t>ATA: FRUTOS: SIM OU NÃO?</a:t>
            </a:r>
          </a:p>
          <a:p>
            <a:pPr algn="just">
              <a:lnSpc>
                <a:spcPct val="100000"/>
              </a:lnSpc>
              <a:spcBef>
                <a:spcPts val="641"/>
              </a:spcBef>
              <a:tabLst>
                <a:tab pos="0" algn="l"/>
              </a:tabLst>
            </a:pPr>
            <a:r>
              <a:rPr lang="pt-BR" sz="3200" b="0" strike="noStrike" spc="-1" dirty="0">
                <a:latin typeface="Arial"/>
              </a:rPr>
              <a:t>334, § 1º O </a:t>
            </a:r>
            <a:r>
              <a:rPr lang="pt-BR" sz="3200" b="0" u="sng" strike="noStrike" spc="-1" dirty="0">
                <a:solidFill>
                  <a:srgbClr val="FF0000"/>
                </a:solidFill>
                <a:latin typeface="Arial"/>
              </a:rPr>
              <a:t>conciliador</a:t>
            </a:r>
            <a:r>
              <a:rPr lang="pt-BR" sz="3200" b="0" strike="noStrike" spc="-1" dirty="0">
                <a:latin typeface="Arial"/>
              </a:rPr>
              <a:t> ou </a:t>
            </a:r>
            <a:r>
              <a:rPr lang="pt-BR" sz="3200" b="0" u="sng" strike="noStrike" spc="-1" dirty="0">
                <a:solidFill>
                  <a:srgbClr val="FF0000"/>
                </a:solidFill>
                <a:latin typeface="Arial"/>
              </a:rPr>
              <a:t>mediador</a:t>
            </a:r>
            <a:r>
              <a:rPr lang="pt-BR" sz="3200" b="0" strike="noStrike" spc="-1" dirty="0">
                <a:latin typeface="Arial"/>
              </a:rPr>
              <a:t>, onde houver, </a:t>
            </a:r>
            <a:r>
              <a:rPr lang="pt-BR" sz="3200" b="1" u="sng" strike="noStrike" spc="-1" dirty="0">
                <a:latin typeface="Arial"/>
              </a:rPr>
              <a:t>atuará </a:t>
            </a:r>
            <a:r>
              <a:rPr lang="pt-BR" sz="3200" b="1" u="sng" strike="noStrike" spc="-1" dirty="0">
                <a:solidFill>
                  <a:srgbClr val="FF0000"/>
                </a:solidFill>
                <a:latin typeface="Arial"/>
              </a:rPr>
              <a:t>necessariamente</a:t>
            </a:r>
            <a:r>
              <a:rPr lang="pt-BR" sz="3200" b="1" u="sng" strike="noStrike" spc="-1" dirty="0">
                <a:latin typeface="Arial"/>
              </a:rPr>
              <a:t> na audiência de conciliação ou de mediação</a:t>
            </a:r>
            <a:r>
              <a:rPr lang="pt-BR" sz="3200" b="0" strike="noStrike" spc="-1" dirty="0">
                <a:latin typeface="Arial"/>
              </a:rPr>
              <a:t>, observando o disposto neste Código, bem como as disposições da lei de organização judiciária.</a:t>
            </a:r>
          </a:p>
          <a:p>
            <a:pPr algn="just">
              <a:lnSpc>
                <a:spcPct val="100000"/>
              </a:lnSpc>
              <a:spcBef>
                <a:spcPts val="641"/>
              </a:spcBef>
              <a:tabLst>
                <a:tab pos="0" algn="l"/>
              </a:tabLst>
            </a:pPr>
            <a:r>
              <a:rPr lang="pt-BR" sz="3200" spc="-1" dirty="0">
                <a:latin typeface="Arial"/>
              </a:rPr>
              <a:t>	</a:t>
            </a:r>
          </a:p>
          <a:p>
            <a:pPr algn="just">
              <a:lnSpc>
                <a:spcPct val="100000"/>
              </a:lnSpc>
              <a:spcBef>
                <a:spcPts val="641"/>
              </a:spcBef>
              <a:tabLst>
                <a:tab pos="0" algn="l"/>
              </a:tabLst>
            </a:pPr>
            <a:r>
              <a:rPr lang="pt-BR" sz="2900" spc="-1" dirty="0">
                <a:latin typeface="Arial"/>
              </a:rPr>
              <a:t>Mediador e Conciliador: </a:t>
            </a:r>
            <a:r>
              <a:rPr lang="pt-BR" sz="2900" spc="-1" dirty="0">
                <a:solidFill>
                  <a:srgbClr val="FF0000"/>
                </a:solidFill>
                <a:latin typeface="Arial"/>
              </a:rPr>
              <a:t>auxiliares da justiça </a:t>
            </a:r>
            <a:r>
              <a:rPr lang="pt-BR" sz="2900" spc="-1" dirty="0">
                <a:latin typeface="Arial"/>
              </a:rPr>
              <a:t>– art. 149. </a:t>
            </a:r>
            <a:r>
              <a:rPr lang="pt-BR" sz="2900" b="0" strike="noStrike" spc="-1" dirty="0">
                <a:latin typeface="Abadi" panose="020B0604020104020204" pitchFamily="34" charset="0"/>
              </a:rPr>
              <a:t>Art. 165. Os tribunais criarão centros ... destinados a auxiliar, orientar e estimular a </a:t>
            </a:r>
            <a:r>
              <a:rPr lang="pt-BR" sz="2900" b="1" u="sng" strike="noStrike" spc="-1" dirty="0">
                <a:solidFill>
                  <a:srgbClr val="FF0000"/>
                </a:solidFill>
                <a:latin typeface="Abadi" panose="020B0604020104020204" pitchFamily="34" charset="0"/>
              </a:rPr>
              <a:t>autocomposição</a:t>
            </a:r>
            <a:r>
              <a:rPr lang="pt-BR" sz="2900" b="0" strike="noStrike" spc="-1" dirty="0">
                <a:latin typeface="Abadi" panose="020B0604020104020204" pitchFamily="34" charset="0"/>
              </a:rPr>
              <a:t>. </a:t>
            </a:r>
            <a:r>
              <a:rPr lang="pt-BR" sz="2900" spc="-1" dirty="0">
                <a:latin typeface="Abadi" panose="020B0604020104020204" pitchFamily="34" charset="0"/>
              </a:rPr>
              <a:t> </a:t>
            </a:r>
            <a:r>
              <a:rPr lang="pt-BR" sz="2900" b="0" strike="noStrike" spc="-1" dirty="0">
                <a:latin typeface="Abadi" panose="020B0604020104020204" pitchFamily="34" charset="0"/>
              </a:rPr>
              <a:t>§ 2º O </a:t>
            </a:r>
            <a:r>
              <a:rPr lang="pt-BR" sz="2900" b="1" u="sng" strike="noStrike" spc="-1" dirty="0">
                <a:solidFill>
                  <a:schemeClr val="tx2">
                    <a:lumMod val="50000"/>
                  </a:schemeClr>
                </a:solidFill>
                <a:latin typeface="Abadi" panose="020B0604020104020204" pitchFamily="34" charset="0"/>
              </a:rPr>
              <a:t>conciliador</a:t>
            </a:r>
            <a:r>
              <a:rPr lang="pt-BR" sz="2900" b="0" strike="noStrike" spc="-1" dirty="0">
                <a:solidFill>
                  <a:srgbClr val="FF0000"/>
                </a:solidFill>
                <a:latin typeface="Abadi" panose="020B0604020104020204" pitchFamily="34" charset="0"/>
              </a:rPr>
              <a:t>, que atuará </a:t>
            </a:r>
            <a:r>
              <a:rPr lang="pt-BR" sz="2900" b="0" u="sng" strike="noStrike" spc="-1" dirty="0">
                <a:solidFill>
                  <a:srgbClr val="FF0000"/>
                </a:solidFill>
                <a:latin typeface="Abadi" panose="020B0604020104020204" pitchFamily="34" charset="0"/>
              </a:rPr>
              <a:t>preferencialmente</a:t>
            </a:r>
            <a:r>
              <a:rPr lang="pt-BR" sz="2900" b="0" strike="noStrike" spc="-1" dirty="0">
                <a:solidFill>
                  <a:srgbClr val="FF0000"/>
                </a:solidFill>
                <a:latin typeface="Abadi" panose="020B0604020104020204" pitchFamily="34" charset="0"/>
              </a:rPr>
              <a:t> nos casos </a:t>
            </a:r>
            <a:r>
              <a:rPr lang="pt-BR" sz="2900" b="0" strike="noStrike" spc="-1" dirty="0">
                <a:solidFill>
                  <a:schemeClr val="accent6">
                    <a:lumMod val="50000"/>
                  </a:schemeClr>
                </a:solidFill>
                <a:latin typeface="Abadi" panose="020B0604020104020204" pitchFamily="34" charset="0"/>
              </a:rPr>
              <a:t>em que </a:t>
            </a:r>
            <a:r>
              <a:rPr lang="pt-BR" sz="2900" b="1" u="sng" strike="noStrike" spc="-1" dirty="0">
                <a:solidFill>
                  <a:schemeClr val="accent6">
                    <a:lumMod val="50000"/>
                  </a:schemeClr>
                </a:solidFill>
                <a:latin typeface="Abadi" panose="020B0604020104020204" pitchFamily="34" charset="0"/>
              </a:rPr>
              <a:t>não</a:t>
            </a:r>
            <a:r>
              <a:rPr lang="pt-BR" sz="2900" b="0" strike="noStrike" spc="-1" dirty="0">
                <a:solidFill>
                  <a:schemeClr val="accent6">
                    <a:lumMod val="50000"/>
                  </a:schemeClr>
                </a:solidFill>
                <a:latin typeface="Abadi" panose="020B0604020104020204" pitchFamily="34" charset="0"/>
              </a:rPr>
              <a:t> houver vínculo anterior entre as partes</a:t>
            </a:r>
            <a:r>
              <a:rPr lang="pt-BR" sz="2900" b="0" strike="noStrike" spc="-1" dirty="0">
                <a:latin typeface="Abadi" panose="020B0604020104020204" pitchFamily="34" charset="0"/>
              </a:rPr>
              <a:t>, poderá sugerir soluções para o litígio, sendo vedada a utilização de qualquer tipo de constrangimento ou intimidação para que as partes conciliem. § 3º O </a:t>
            </a:r>
            <a:r>
              <a:rPr lang="pt-BR" sz="2900" b="1" u="sng" strike="noStrike" spc="-1" dirty="0">
                <a:solidFill>
                  <a:schemeClr val="tx2">
                    <a:lumMod val="50000"/>
                  </a:schemeClr>
                </a:solidFill>
                <a:latin typeface="Abadi" panose="020B0604020104020204" pitchFamily="34" charset="0"/>
              </a:rPr>
              <a:t>mediador</a:t>
            </a:r>
            <a:r>
              <a:rPr lang="pt-BR" sz="2900" b="0" strike="noStrike" spc="-1" dirty="0">
                <a:solidFill>
                  <a:srgbClr val="FF0000"/>
                </a:solidFill>
                <a:latin typeface="Abadi" panose="020B0604020104020204" pitchFamily="34" charset="0"/>
              </a:rPr>
              <a:t>, </a:t>
            </a:r>
            <a:r>
              <a:rPr lang="pt-BR" sz="2900" b="0" strike="noStrike" spc="-1" dirty="0">
                <a:solidFill>
                  <a:schemeClr val="accent6">
                    <a:lumMod val="50000"/>
                  </a:schemeClr>
                </a:solidFill>
                <a:latin typeface="Abadi" panose="020B0604020104020204" pitchFamily="34" charset="0"/>
              </a:rPr>
              <a:t>que atuará preferencialmente nos casos em que houver </a:t>
            </a:r>
            <a:r>
              <a:rPr lang="pt-BR" sz="2900" b="1" u="sng" strike="noStrike" spc="-1" dirty="0">
                <a:solidFill>
                  <a:schemeClr val="accent6">
                    <a:lumMod val="50000"/>
                  </a:schemeClr>
                </a:solidFill>
                <a:latin typeface="Abadi" panose="020B0604020104020204" pitchFamily="34" charset="0"/>
              </a:rPr>
              <a:t>vínculo anterior entre as partes</a:t>
            </a:r>
            <a:r>
              <a:rPr lang="pt-BR" sz="2900" b="0" strike="noStrike" spc="-1" dirty="0">
                <a:latin typeface="Abadi" panose="020B0604020104020204" pitchFamily="34" charset="0"/>
              </a:rPr>
              <a:t>, auxiliará aos interessados a compreender as questões e os interesses em conflito, de modo que eles possam, pelo restabelecimento da comunicação, identificar, por si próprios, soluções consensuais que gerem benefícios mútuos.</a:t>
            </a:r>
          </a:p>
        </p:txBody>
      </p:sp>
    </p:spTree>
    <p:extLst>
      <p:ext uri="{BB962C8B-B14F-4D97-AF65-F5344CB8AC3E}">
        <p14:creationId xmlns:p14="http://schemas.microsoft.com/office/powerpoint/2010/main" val="276239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641"/>
              </a:spcBef>
              <a:tabLst>
                <a:tab pos="0" algn="l"/>
              </a:tabLst>
            </a:pPr>
            <a:r>
              <a:rPr lang="pt-BR" sz="2400" b="1" strike="noStrike" spc="-1" dirty="0">
                <a:solidFill>
                  <a:srgbClr val="FF0000"/>
                </a:solidFill>
                <a:latin typeface="Arial"/>
              </a:rPr>
              <a:t>PROJETOS NOS TRIBUNAIS</a:t>
            </a: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endParaRPr lang="pt-BR" sz="3200" spc="-1" dirty="0">
              <a:solidFill>
                <a:srgbClr val="FF0000"/>
              </a:solidFill>
              <a:latin typeface="Arial"/>
            </a:endParaRPr>
          </a:p>
          <a:p>
            <a:pPr algn="just">
              <a:lnSpc>
                <a:spcPct val="100000"/>
              </a:lnSpc>
              <a:spcBef>
                <a:spcPts val="641"/>
              </a:spcBef>
              <a:tabLst>
                <a:tab pos="0" algn="l"/>
              </a:tabLst>
            </a:pPr>
            <a:endParaRPr lang="pt-BR" sz="3200" b="0" strike="noStrike" spc="-1" dirty="0">
              <a:solidFill>
                <a:srgbClr val="FF0000"/>
              </a:solidFill>
              <a:latin typeface="Arial"/>
            </a:endParaRPr>
          </a:p>
          <a:p>
            <a:pPr algn="just">
              <a:lnSpc>
                <a:spcPct val="100000"/>
              </a:lnSpc>
              <a:spcBef>
                <a:spcPts val="641"/>
              </a:spcBef>
              <a:tabLst>
                <a:tab pos="0" algn="l"/>
              </a:tabLst>
            </a:pPr>
            <a:endParaRPr lang="pt-BR" sz="3200" spc="-1" dirty="0">
              <a:solidFill>
                <a:srgbClr val="FF0000"/>
              </a:solidFill>
              <a:latin typeface="Arial"/>
            </a:endParaRPr>
          </a:p>
          <a:p>
            <a:pPr algn="just">
              <a:lnSpc>
                <a:spcPct val="100000"/>
              </a:lnSpc>
              <a:spcBef>
                <a:spcPts val="641"/>
              </a:spcBef>
              <a:tabLst>
                <a:tab pos="0" algn="l"/>
              </a:tabLst>
            </a:pPr>
            <a:endParaRPr lang="pt-BR" sz="3200" spc="-1" dirty="0">
              <a:latin typeface="Arial"/>
            </a:endParaRPr>
          </a:p>
          <a:p>
            <a:pPr algn="just">
              <a:lnSpc>
                <a:spcPct val="100000"/>
              </a:lnSpc>
              <a:spcBef>
                <a:spcPts val="641"/>
              </a:spcBef>
              <a:tabLst>
                <a:tab pos="0" algn="l"/>
              </a:tabLst>
            </a:pPr>
            <a:endParaRPr lang="pt-BR" sz="3200" b="0" strike="noStrike" spc="-1" dirty="0">
              <a:latin typeface="Arial"/>
            </a:endParaRPr>
          </a:p>
          <a:p>
            <a:pPr algn="just">
              <a:lnSpc>
                <a:spcPct val="100000"/>
              </a:lnSpc>
              <a:spcBef>
                <a:spcPts val="641"/>
              </a:spcBef>
              <a:tabLst>
                <a:tab pos="0" algn="l"/>
              </a:tabLst>
            </a:pPr>
            <a:r>
              <a:rPr lang="pt-BR" sz="3200" b="0" i="1" strike="noStrike" spc="-1" dirty="0">
                <a:solidFill>
                  <a:srgbClr val="000000"/>
                </a:solidFill>
                <a:latin typeface="Calibri"/>
                <a:ea typeface="DejaVu Sans"/>
              </a:rPr>
              <a:t> </a:t>
            </a:r>
            <a:endParaRPr lang="pt-BR" sz="3200" b="0" strike="noStrike" spc="-1" dirty="0">
              <a:latin typeface="Arial"/>
            </a:endParaRPr>
          </a:p>
          <a:p>
            <a:pPr algn="just">
              <a:lnSpc>
                <a:spcPct val="100000"/>
              </a:lnSpc>
              <a:spcBef>
                <a:spcPts val="641"/>
              </a:spcBef>
              <a:tabLst>
                <a:tab pos="0" algn="l"/>
              </a:tabLst>
            </a:pPr>
            <a:endParaRPr lang="pt-BR" sz="3200" b="0" strike="noStrike" spc="-1" dirty="0">
              <a:latin typeface="Arial"/>
            </a:endParaRPr>
          </a:p>
        </p:txBody>
      </p:sp>
      <p:pic>
        <p:nvPicPr>
          <p:cNvPr id="3" name="Imagem 2">
            <a:extLst>
              <a:ext uri="{FF2B5EF4-FFF2-40B4-BE49-F238E27FC236}">
                <a16:creationId xmlns:a16="http://schemas.microsoft.com/office/drawing/2014/main" id="{293D7A10-0CBE-407F-8642-631C6C200C9A}"/>
              </a:ext>
            </a:extLst>
          </p:cNvPr>
          <p:cNvPicPr>
            <a:picLocks noChangeAspect="1"/>
          </p:cNvPicPr>
          <p:nvPr/>
        </p:nvPicPr>
        <p:blipFill>
          <a:blip r:embed="rId2"/>
          <a:stretch>
            <a:fillRect/>
          </a:stretch>
        </p:blipFill>
        <p:spPr>
          <a:xfrm>
            <a:off x="0" y="2986481"/>
            <a:ext cx="9144000" cy="3770851"/>
          </a:xfrm>
          <a:prstGeom prst="rect">
            <a:avLst/>
          </a:prstGeom>
        </p:spPr>
      </p:pic>
      <p:pic>
        <p:nvPicPr>
          <p:cNvPr id="2" name="Picture 2" descr="Constelação familiar: o que é, preço e como funciona | Constelação familiar,  Constelação, Constelação sistemica familiar">
            <a:extLst>
              <a:ext uri="{FF2B5EF4-FFF2-40B4-BE49-F238E27FC236}">
                <a16:creationId xmlns:a16="http://schemas.microsoft.com/office/drawing/2014/main" id="{D75F2AA3-1EC6-9B02-D593-295ACCA8D0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025" y="511542"/>
            <a:ext cx="7017950" cy="2374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18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algn="ctr"/>
            <a:endParaRPr lang="pt-BR" sz="2600" b="0" i="0" dirty="0">
              <a:solidFill>
                <a:srgbClr val="FF0000"/>
              </a:solidFill>
              <a:effectLst/>
              <a:latin typeface="inherit"/>
            </a:endParaRPr>
          </a:p>
          <a:p>
            <a:pPr algn="ctr"/>
            <a:r>
              <a:rPr lang="pt-BR" sz="2500" b="0" i="0" dirty="0">
                <a:solidFill>
                  <a:srgbClr val="FF0000"/>
                </a:solidFill>
                <a:effectLst/>
                <a:latin typeface="inherit"/>
              </a:rPr>
              <a:t>INSTITUIÇÕES HABILITADAS PARA CURSOS :  </a:t>
            </a:r>
            <a:r>
              <a:rPr lang="pt-BR" sz="2500" spc="-1" dirty="0">
                <a:solidFill>
                  <a:srgbClr val="FF0000"/>
                </a:solidFill>
                <a:latin typeface="Arial"/>
                <a:hlinkClick r:id="rId2">
                  <a:extLst>
                    <a:ext uri="{A12FA001-AC4F-418D-AE19-62706E023703}">
                      <ahyp:hlinkClr xmlns:ahyp="http://schemas.microsoft.com/office/drawing/2018/hyperlinkcolor" val="tx"/>
                    </a:ext>
                  </a:extLst>
                </a:hlinkClick>
              </a:rPr>
              <a:t>CEJUSC</a:t>
            </a:r>
            <a:r>
              <a:rPr lang="pt-BR" sz="2500" u="sng" spc="-1" dirty="0">
                <a:solidFill>
                  <a:srgbClr val="0000FF"/>
                </a:solidFill>
                <a:latin typeface="Arial"/>
                <a:hlinkClick r:id="rId2">
                  <a:extLst>
                    <a:ext uri="{A12FA001-AC4F-418D-AE19-62706E023703}">
                      <ahyp:hlinkClr xmlns:ahyp="http://schemas.microsoft.com/office/drawing/2018/hyperlinkcolor" val="tx"/>
                    </a:ext>
                  </a:extLst>
                </a:hlinkClick>
              </a:rPr>
              <a:t> </a:t>
            </a:r>
            <a:r>
              <a:rPr lang="pt-BR" sz="2500" b="0" strike="noStrike" spc="-1" dirty="0">
                <a:solidFill>
                  <a:srgbClr val="0000FF"/>
                </a:solidFill>
                <a:latin typeface="Arial"/>
                <a:hlinkClick r:id="rId2">
                  <a:extLst>
                    <a:ext uri="{A12FA001-AC4F-418D-AE19-62706E023703}">
                      <ahyp:hlinkClr xmlns:ahyp="http://schemas.microsoft.com/office/drawing/2018/hyperlinkcolor" val="tx"/>
                    </a:ext>
                  </a:extLst>
                </a:hlinkClick>
              </a:rPr>
              <a:t>https://www.tjsp.jus.br/Conciliacao</a:t>
            </a:r>
            <a:endParaRPr lang="pt-BR" sz="2500" b="0" strike="noStrike" spc="-1" dirty="0">
              <a:latin typeface="Arial"/>
            </a:endParaRPr>
          </a:p>
          <a:p>
            <a:pPr algn="just">
              <a:lnSpc>
                <a:spcPct val="100000"/>
              </a:lnSpc>
              <a:spcBef>
                <a:spcPts val="641"/>
              </a:spcBef>
              <a:tabLst>
                <a:tab pos="0" algn="l"/>
              </a:tabLst>
            </a:pPr>
            <a:r>
              <a:rPr lang="pt-BR" sz="2500" b="0" strike="noStrike" spc="-1" dirty="0">
                <a:latin typeface="Arial"/>
              </a:rPr>
              <a:t>		Tanto o conciliador quanto o mediador devem ser </a:t>
            </a:r>
            <a:r>
              <a:rPr lang="pt-BR" sz="2500" b="0" strike="noStrike" spc="-1" dirty="0">
                <a:solidFill>
                  <a:srgbClr val="FF0000"/>
                </a:solidFill>
                <a:latin typeface="Arial"/>
              </a:rPr>
              <a:t>capacitados</a:t>
            </a:r>
            <a:r>
              <a:rPr lang="pt-BR" sz="2500" b="0" strike="noStrike" spc="-1" dirty="0">
                <a:latin typeface="Arial"/>
              </a:rPr>
              <a:t> e </a:t>
            </a:r>
            <a:r>
              <a:rPr lang="pt-BR" sz="2500" b="0" strike="noStrike" spc="-1" dirty="0">
                <a:solidFill>
                  <a:srgbClr val="FF0000"/>
                </a:solidFill>
                <a:latin typeface="Arial"/>
              </a:rPr>
              <a:t>inscritos</a:t>
            </a:r>
            <a:r>
              <a:rPr lang="pt-BR" sz="2500" b="0" strike="noStrike" spc="-1" dirty="0">
                <a:latin typeface="Arial"/>
              </a:rPr>
              <a:t> no cadastro nacional e no cadastro do Tribunal de Justiça ou de Tribunal Regional Federal (art. 167, </a:t>
            </a:r>
            <a:r>
              <a:rPr lang="pt-BR" sz="2500" b="0" i="1" strike="noStrike" spc="-1" dirty="0">
                <a:latin typeface="Arial"/>
              </a:rPr>
              <a:t>caput</a:t>
            </a:r>
            <a:r>
              <a:rPr lang="pt-BR" sz="2500" b="0" strike="noStrike" spc="-1" dirty="0">
                <a:latin typeface="Arial"/>
              </a:rPr>
              <a:t>, e § 1º, do CPC):  </a:t>
            </a:r>
            <a:r>
              <a:rPr lang="pt-BR" sz="2500" b="0" i="0" cap="all" dirty="0">
                <a:solidFill>
                  <a:srgbClr val="4D4C7A"/>
                </a:solidFill>
                <a:effectLst/>
                <a:latin typeface="inherit"/>
                <a:hlinkClick r:id="rId3"/>
              </a:rPr>
              <a:t>https://www.tjsp.jus.br/Conciliacao/Nucleo/Instituicoes</a:t>
            </a:r>
            <a:endParaRPr lang="pt-BR" sz="2500" b="0" i="0" cap="all" dirty="0">
              <a:solidFill>
                <a:srgbClr val="4D4C7A"/>
              </a:solidFill>
              <a:effectLst/>
              <a:latin typeface="inherit"/>
            </a:endParaRPr>
          </a:p>
          <a:p>
            <a:pPr algn="just">
              <a:lnSpc>
                <a:spcPct val="100000"/>
              </a:lnSpc>
              <a:spcBef>
                <a:spcPts val="641"/>
              </a:spcBef>
              <a:tabLst>
                <a:tab pos="0" algn="l"/>
              </a:tabLst>
            </a:pPr>
            <a:r>
              <a:rPr lang="pt-BR" sz="2500" b="1" strike="noStrike" spc="-1" dirty="0">
                <a:latin typeface="Arial"/>
              </a:rPr>
              <a:t>É POSSÍVEL VÁRIAS SESSÕES:</a:t>
            </a:r>
          </a:p>
          <a:p>
            <a:pPr algn="just">
              <a:lnSpc>
                <a:spcPct val="100000"/>
              </a:lnSpc>
              <a:spcBef>
                <a:spcPts val="641"/>
              </a:spcBef>
              <a:tabLst>
                <a:tab pos="0" algn="l"/>
              </a:tabLst>
            </a:pPr>
            <a:r>
              <a:rPr lang="pt-BR" sz="2500" b="0" strike="noStrike" spc="-1" dirty="0">
                <a:latin typeface="Arial"/>
              </a:rPr>
              <a:t>		§ 2º Poderá haver </a:t>
            </a:r>
            <a:r>
              <a:rPr lang="pt-BR" sz="2500" b="0" strike="noStrike" spc="-1" dirty="0">
                <a:solidFill>
                  <a:srgbClr val="FF0000"/>
                </a:solidFill>
                <a:latin typeface="Arial"/>
              </a:rPr>
              <a:t>mais de uma sessão </a:t>
            </a:r>
            <a:r>
              <a:rPr lang="pt-BR" sz="2500" b="0" strike="noStrike" spc="-1" dirty="0">
                <a:latin typeface="Arial"/>
              </a:rPr>
              <a:t>destinada à conciliação e à mediação, </a:t>
            </a:r>
            <a:r>
              <a:rPr lang="pt-BR" sz="2500" b="0" u="sng" strike="noStrike" spc="-1" dirty="0">
                <a:latin typeface="Arial"/>
              </a:rPr>
              <a:t>não </a:t>
            </a:r>
            <a:r>
              <a:rPr lang="pt-BR" sz="2500" b="1" u="sng" strike="noStrike" spc="-1" dirty="0">
                <a:latin typeface="Arial"/>
              </a:rPr>
              <a:t>PODENDO EXCEDER A 2 MESES</a:t>
            </a:r>
            <a:r>
              <a:rPr lang="pt-BR" sz="2500" b="0" u="sng" strike="noStrike" spc="-1" dirty="0">
                <a:latin typeface="Arial"/>
              </a:rPr>
              <a:t> da data</a:t>
            </a:r>
            <a:r>
              <a:rPr lang="pt-BR" sz="2500" b="0" strike="noStrike" spc="-1" dirty="0">
                <a:latin typeface="Arial"/>
              </a:rPr>
              <a:t> de realização da primeira sessão, </a:t>
            </a:r>
            <a:r>
              <a:rPr lang="pt-BR" sz="2500" b="0" strike="noStrike" spc="-1" dirty="0">
                <a:solidFill>
                  <a:srgbClr val="FF0000"/>
                </a:solidFill>
                <a:latin typeface="Arial"/>
              </a:rPr>
              <a:t>desde que necessárias</a:t>
            </a:r>
            <a:r>
              <a:rPr lang="pt-BR" sz="2500" b="0" strike="noStrike" spc="-1" dirty="0">
                <a:latin typeface="Arial"/>
              </a:rPr>
              <a:t> à composição das partes.</a:t>
            </a:r>
          </a:p>
          <a:p>
            <a:pPr algn="just">
              <a:lnSpc>
                <a:spcPct val="100000"/>
              </a:lnSpc>
              <a:spcBef>
                <a:spcPts val="641"/>
              </a:spcBef>
              <a:tabLst>
                <a:tab pos="0" algn="l"/>
              </a:tabLst>
            </a:pPr>
            <a:r>
              <a:rPr lang="pt-BR" sz="2500" b="0" strike="noStrike" spc="-1" dirty="0">
                <a:latin typeface="Arial"/>
              </a:rPr>
              <a:t>		§ 3º A </a:t>
            </a:r>
            <a:r>
              <a:rPr lang="pt-BR" sz="2500" b="1" u="sng" strike="noStrike" spc="-1" dirty="0">
                <a:solidFill>
                  <a:srgbClr val="FF0000"/>
                </a:solidFill>
                <a:latin typeface="Arial"/>
              </a:rPr>
              <a:t>INTIMAÇÃO</a:t>
            </a:r>
            <a:r>
              <a:rPr lang="pt-BR" sz="2500" b="0" strike="noStrike" spc="-1" dirty="0">
                <a:latin typeface="Arial"/>
              </a:rPr>
              <a:t> do autor para a audiência será feita na </a:t>
            </a:r>
            <a:r>
              <a:rPr lang="pt-BR" sz="2500" b="0" u="sng" strike="noStrike" spc="-1" dirty="0">
                <a:latin typeface="Arial"/>
              </a:rPr>
              <a:t>pessoa de seu advogado</a:t>
            </a:r>
            <a:r>
              <a:rPr lang="pt-BR" sz="2500" b="0" strike="noStrike" spc="-1" dirty="0">
                <a:latin typeface="Arial"/>
              </a:rPr>
              <a:t>.</a:t>
            </a:r>
          </a:p>
          <a:p>
            <a:pPr algn="just">
              <a:lnSpc>
                <a:spcPct val="100000"/>
              </a:lnSpc>
              <a:spcBef>
                <a:spcPts val="641"/>
              </a:spcBef>
              <a:tabLst>
                <a:tab pos="0" algn="l"/>
              </a:tabLst>
            </a:pPr>
            <a:r>
              <a:rPr lang="pt-BR" sz="2500" spc="-1" dirty="0">
                <a:latin typeface="Arial"/>
              </a:rPr>
              <a:t>	</a:t>
            </a:r>
            <a:r>
              <a:rPr lang="pt-BR" sz="2500" b="0" strike="noStrike" spc="-1" dirty="0">
                <a:latin typeface="Arial"/>
              </a:rPr>
              <a:t>	§ 4º A AUDIÊNCIA </a:t>
            </a:r>
            <a:r>
              <a:rPr lang="pt-BR" sz="2500" b="1" u="sng" strike="noStrike" spc="-1" dirty="0">
                <a:solidFill>
                  <a:srgbClr val="FF0000"/>
                </a:solidFill>
                <a:latin typeface="Arial"/>
              </a:rPr>
              <a:t>NÃO</a:t>
            </a:r>
            <a:r>
              <a:rPr lang="pt-BR" sz="2500" b="0" strike="noStrike" spc="-1" dirty="0">
                <a:solidFill>
                  <a:srgbClr val="FF0000"/>
                </a:solidFill>
                <a:latin typeface="Arial"/>
              </a:rPr>
              <a:t> SERÁ REALIZADA</a:t>
            </a:r>
            <a:r>
              <a:rPr lang="pt-BR" sz="2500" b="0" strike="noStrike" spc="-1" dirty="0">
                <a:latin typeface="Arial"/>
              </a:rPr>
              <a:t>:</a:t>
            </a:r>
          </a:p>
          <a:p>
            <a:pPr algn="just">
              <a:lnSpc>
                <a:spcPct val="100000"/>
              </a:lnSpc>
              <a:spcBef>
                <a:spcPts val="641"/>
              </a:spcBef>
              <a:tabLst>
                <a:tab pos="0" algn="l"/>
              </a:tabLst>
            </a:pPr>
            <a:r>
              <a:rPr lang="pt-BR" sz="2500" b="0" strike="noStrike" spc="-1" dirty="0">
                <a:latin typeface="Arial"/>
              </a:rPr>
              <a:t>		I - se </a:t>
            </a:r>
            <a:r>
              <a:rPr lang="pt-BR" sz="2500" b="0" strike="noStrike" spc="-1" dirty="0">
                <a:solidFill>
                  <a:srgbClr val="FF0000"/>
                </a:solidFill>
                <a:latin typeface="Arial"/>
              </a:rPr>
              <a:t>ambas as partes</a:t>
            </a:r>
            <a:r>
              <a:rPr lang="pt-BR" sz="2500" b="0" strike="noStrike" spc="-1" dirty="0">
                <a:latin typeface="Arial"/>
              </a:rPr>
              <a:t> manifestarem, expressamente, desinteresse na composição consensual;</a:t>
            </a:r>
          </a:p>
          <a:p>
            <a:pPr algn="just">
              <a:lnSpc>
                <a:spcPct val="100000"/>
              </a:lnSpc>
              <a:spcBef>
                <a:spcPts val="641"/>
              </a:spcBef>
              <a:tabLst>
                <a:tab pos="0" algn="l"/>
              </a:tabLst>
            </a:pPr>
            <a:r>
              <a:rPr lang="pt-BR" sz="2500" b="0" strike="noStrike" spc="-1" dirty="0">
                <a:latin typeface="Arial"/>
              </a:rPr>
              <a:t>		II - </a:t>
            </a:r>
            <a:r>
              <a:rPr lang="pt-BR" sz="2500" b="0" strike="noStrike" spc="-1" dirty="0">
                <a:solidFill>
                  <a:srgbClr val="FF0000"/>
                </a:solidFill>
                <a:latin typeface="Arial"/>
              </a:rPr>
              <a:t>quando não se admitir</a:t>
            </a:r>
            <a:r>
              <a:rPr lang="pt-BR" sz="2500" b="0" strike="noStrike" spc="-1" dirty="0">
                <a:latin typeface="Arial"/>
              </a:rPr>
              <a:t> a autocomposição (indisponível).</a:t>
            </a:r>
          </a:p>
          <a:p>
            <a:pPr algn="just">
              <a:lnSpc>
                <a:spcPct val="100000"/>
              </a:lnSpc>
              <a:spcBef>
                <a:spcPts val="641"/>
              </a:spcBef>
              <a:tabLst>
                <a:tab pos="0" algn="l"/>
              </a:tabLst>
            </a:pPr>
            <a:r>
              <a:rPr lang="pt-BR" sz="2500" spc="-1" dirty="0">
                <a:latin typeface="Arial"/>
              </a:rPr>
              <a:t>	</a:t>
            </a:r>
            <a:r>
              <a:rPr lang="pt-BR" sz="2500" b="0" strike="noStrike" spc="-1" dirty="0">
                <a:latin typeface="Arial"/>
              </a:rPr>
              <a:t>	 </a:t>
            </a:r>
            <a:r>
              <a:rPr lang="pt-BR" sz="2500" b="0" u="sng" strike="noStrike" spc="-1" dirty="0">
                <a:latin typeface="Arial"/>
              </a:rPr>
              <a:t>DIREITOS DISPONÍVEIS</a:t>
            </a:r>
            <a:r>
              <a:rPr lang="pt-BR" sz="2500" b="0" strike="noStrike" spc="-1" dirty="0">
                <a:latin typeface="Arial"/>
              </a:rPr>
              <a:t>: </a:t>
            </a:r>
            <a:r>
              <a:rPr lang="pt-BR" sz="2500" spc="-1" dirty="0">
                <a:latin typeface="Arial"/>
              </a:rPr>
              <a:t>*P</a:t>
            </a:r>
            <a:r>
              <a:rPr lang="pt-BR" sz="2500" b="0" strike="noStrike" spc="-1" dirty="0">
                <a:latin typeface="Arial"/>
              </a:rPr>
              <a:t>atrimonial</a:t>
            </a:r>
            <a:r>
              <a:rPr lang="pt-BR" sz="2500" spc="-1" dirty="0">
                <a:latin typeface="Arial"/>
              </a:rPr>
              <a:t>		*D</a:t>
            </a:r>
            <a:r>
              <a:rPr lang="pt-BR" sz="2500" b="0" strike="noStrike" spc="-1" dirty="0">
                <a:latin typeface="Arial"/>
              </a:rPr>
              <a:t>ano moral</a:t>
            </a:r>
          </a:p>
          <a:p>
            <a:pPr algn="just">
              <a:lnSpc>
                <a:spcPct val="100000"/>
              </a:lnSpc>
              <a:spcBef>
                <a:spcPts val="641"/>
              </a:spcBef>
              <a:tabLst>
                <a:tab pos="0" algn="l"/>
              </a:tabLst>
            </a:pPr>
            <a:r>
              <a:rPr lang="pt-BR" sz="2500" b="0" strike="noStrike" spc="-1" dirty="0">
                <a:latin typeface="Arial"/>
              </a:rPr>
              <a:t>		</a:t>
            </a:r>
            <a:r>
              <a:rPr lang="pt-BR" sz="2500" b="0" u="sng" strike="noStrike" spc="-1" dirty="0">
                <a:latin typeface="Arial"/>
              </a:rPr>
              <a:t>DIREITOS INDISPONÍVEIS</a:t>
            </a:r>
            <a:r>
              <a:rPr lang="pt-BR" sz="2500" b="0" strike="noStrike" spc="-1" dirty="0">
                <a:latin typeface="Arial"/>
              </a:rPr>
              <a:t>: </a:t>
            </a:r>
          </a:p>
          <a:p>
            <a:pPr algn="just">
              <a:lnSpc>
                <a:spcPct val="100000"/>
              </a:lnSpc>
              <a:spcBef>
                <a:spcPts val="641"/>
              </a:spcBef>
              <a:tabLst>
                <a:tab pos="0" algn="l"/>
              </a:tabLst>
            </a:pPr>
            <a:r>
              <a:rPr lang="pt-BR" sz="2500" spc="-1" dirty="0">
                <a:latin typeface="Arial"/>
              </a:rPr>
              <a:t>		*</a:t>
            </a:r>
            <a:r>
              <a:rPr lang="pt-BR" sz="2500" b="0" strike="noStrike" spc="-1" dirty="0">
                <a:latin typeface="Arial"/>
              </a:rPr>
              <a:t>não pode abrir mão, por exemplo: o direito à vida, à liberdade, saúde, imagem e dignidade; encontrados de modo imperioso nos direitos fundamentais do rol constitucional do artigo 5º. (CF/88).  </a:t>
            </a:r>
            <a:r>
              <a:rPr lang="pt-BR" sz="2500" spc="-1" dirty="0">
                <a:latin typeface="Arial"/>
              </a:rPr>
              <a:t>*máquina estatal (divergência doutrinária) *Curador Especial Processual – citação por edital</a:t>
            </a:r>
            <a:endParaRPr lang="pt-BR" sz="2500" cap="all" spc="-1" dirty="0">
              <a:solidFill>
                <a:srgbClr val="4D4C7A"/>
              </a:solidFill>
              <a:latin typeface="inherit"/>
            </a:endParaRPr>
          </a:p>
          <a:p>
            <a:pPr algn="just">
              <a:lnSpc>
                <a:spcPct val="100000"/>
              </a:lnSpc>
              <a:spcBef>
                <a:spcPts val="641"/>
              </a:spcBef>
              <a:tabLst>
                <a:tab pos="0" algn="l"/>
              </a:tabLst>
            </a:pPr>
            <a:r>
              <a:rPr lang="pt-BR" sz="2500" b="0" strike="noStrike" spc="-1" dirty="0">
                <a:latin typeface="Arial"/>
              </a:rPr>
              <a:t>§ 5º O </a:t>
            </a:r>
            <a:r>
              <a:rPr lang="pt-BR" sz="2500" b="0" strike="noStrike" spc="-1" dirty="0">
                <a:solidFill>
                  <a:srgbClr val="FF0000"/>
                </a:solidFill>
                <a:latin typeface="Arial"/>
              </a:rPr>
              <a:t>autor deverá indicar</a:t>
            </a:r>
            <a:r>
              <a:rPr lang="pt-BR" sz="2500" b="0" strike="noStrike" spc="-1" dirty="0">
                <a:latin typeface="Arial"/>
              </a:rPr>
              <a:t>, na petição inicial, seu desinteresse na autocomposição, e o réu deverá fazê-lo, por petição, apresentada com </a:t>
            </a:r>
            <a:r>
              <a:rPr lang="pt-BR" sz="2500" b="0" u="sng" strike="noStrike" spc="-1" dirty="0">
                <a:solidFill>
                  <a:srgbClr val="FF0000"/>
                </a:solidFill>
                <a:latin typeface="Arial"/>
              </a:rPr>
              <a:t>10 (DEZ) DIAS DE ANTECEDÊNCIA</a:t>
            </a:r>
            <a:r>
              <a:rPr lang="pt-BR" sz="2500" b="0" strike="noStrike" spc="-1" dirty="0">
                <a:solidFill>
                  <a:srgbClr val="FF0000"/>
                </a:solidFill>
                <a:latin typeface="Arial"/>
              </a:rPr>
              <a:t>, contados da data da audiência</a:t>
            </a:r>
            <a:r>
              <a:rPr lang="pt-BR" sz="2500" b="0" strike="noStrike" spc="-1" dirty="0">
                <a:latin typeface="Arial"/>
              </a:rPr>
              <a:t>.</a:t>
            </a:r>
          </a:p>
          <a:p>
            <a:pPr algn="just">
              <a:lnSpc>
                <a:spcPct val="100000"/>
              </a:lnSpc>
              <a:spcBef>
                <a:spcPts val="641"/>
              </a:spcBef>
              <a:tabLst>
                <a:tab pos="0" algn="l"/>
              </a:tabLst>
            </a:pPr>
            <a:r>
              <a:rPr lang="pt-BR" sz="2500" spc="-1" dirty="0">
                <a:latin typeface="Arial"/>
              </a:rPr>
              <a:t>		Autor = informar na petição inicial</a:t>
            </a:r>
          </a:p>
          <a:p>
            <a:pPr algn="just">
              <a:lnSpc>
                <a:spcPct val="100000"/>
              </a:lnSpc>
              <a:spcBef>
                <a:spcPts val="641"/>
              </a:spcBef>
              <a:tabLst>
                <a:tab pos="0" algn="l"/>
              </a:tabLst>
            </a:pPr>
            <a:r>
              <a:rPr lang="pt-BR" sz="2500" spc="-1" dirty="0">
                <a:latin typeface="Arial"/>
              </a:rPr>
              <a:t>		Réu= 10 dias de antecedência, contados da data da audiência</a:t>
            </a:r>
          </a:p>
          <a:p>
            <a:pPr algn="just">
              <a:spcBef>
                <a:spcPts val="641"/>
              </a:spcBef>
              <a:tabLst>
                <a:tab pos="0" algn="l"/>
              </a:tabLst>
            </a:pPr>
            <a:r>
              <a:rPr lang="pt-BR" sz="2500" b="0" strike="noStrike" spc="-1" dirty="0">
                <a:latin typeface="Arial"/>
              </a:rPr>
              <a:t>	AUTOR = POLO ATIVO </a:t>
            </a:r>
            <a:r>
              <a:rPr lang="pt-BR" sz="2500" spc="-1" dirty="0">
                <a:latin typeface="Arial"/>
              </a:rPr>
              <a:t>NA </a:t>
            </a:r>
            <a:r>
              <a:rPr lang="pt-BR" sz="2500" b="0" strike="noStrike" spc="-1" dirty="0">
                <a:latin typeface="Arial"/>
              </a:rPr>
              <a:t>PETIÇÃO INICIAL            	RÉU = POLO PASSIVO </a:t>
            </a:r>
            <a:r>
              <a:rPr lang="pt-BR" sz="2500" spc="-1" dirty="0">
                <a:latin typeface="Arial"/>
              </a:rPr>
              <a:t>EM</a:t>
            </a:r>
            <a:r>
              <a:rPr lang="pt-BR" sz="2500" b="0" strike="noStrike" spc="-1" dirty="0">
                <a:latin typeface="Arial"/>
              </a:rPr>
              <a:t> PETIÇÃO AVULSA</a:t>
            </a:r>
          </a:p>
          <a:p>
            <a:pPr algn="just">
              <a:spcBef>
                <a:spcPts val="641"/>
              </a:spcBef>
              <a:tabLst>
                <a:tab pos="0" algn="l"/>
              </a:tabLst>
            </a:pPr>
            <a:r>
              <a:rPr lang="pt-BR" sz="3800" spc="-1" dirty="0">
                <a:latin typeface="Abadi Extra Light" panose="020B0204020104020204" pitchFamily="34" charset="0"/>
              </a:rPr>
              <a:t>Art. 250. O </a:t>
            </a:r>
            <a:r>
              <a:rPr lang="pt-BR" sz="3800" b="1" u="sng" spc="-1" dirty="0">
                <a:solidFill>
                  <a:srgbClr val="FF0000"/>
                </a:solidFill>
                <a:latin typeface="Abadi Extra Light" panose="020B0204020104020204" pitchFamily="34" charset="0"/>
              </a:rPr>
              <a:t>MANDADO</a:t>
            </a:r>
            <a:r>
              <a:rPr lang="pt-BR" sz="3800" spc="-1" dirty="0">
                <a:latin typeface="Abadi Extra Light" panose="020B0204020104020204" pitchFamily="34" charset="0"/>
              </a:rPr>
              <a:t> que o oficial de justiça tiver de cumprir conterá: II - a </a:t>
            </a:r>
            <a:r>
              <a:rPr lang="pt-BR" sz="3800" b="1" spc="-1" dirty="0">
                <a:latin typeface="Abadi Extra Light" panose="020B0204020104020204" pitchFamily="34" charset="0"/>
              </a:rPr>
              <a:t>FINALIDADE DA CITAÇÃO</a:t>
            </a:r>
            <a:r>
              <a:rPr lang="pt-BR" sz="3800" spc="-1" dirty="0">
                <a:latin typeface="Abadi Extra Light" panose="020B0204020104020204" pitchFamily="34" charset="0"/>
              </a:rPr>
              <a:t>, com todas as especificações constantes da petição inicial, bem como a menção do </a:t>
            </a:r>
            <a:r>
              <a:rPr lang="pt-BR" sz="3800" b="1" u="sng" spc="-1" dirty="0">
                <a:latin typeface="Abadi Extra Light" panose="020B0204020104020204" pitchFamily="34" charset="0"/>
              </a:rPr>
              <a:t>PRAZO</a:t>
            </a:r>
            <a:r>
              <a:rPr lang="pt-BR" sz="3800" spc="-1" dirty="0">
                <a:latin typeface="Abadi Extra Light" panose="020B0204020104020204" pitchFamily="34" charset="0"/>
              </a:rPr>
              <a:t> para contestar, sob pena de revelia, ou para embargar a execução; ... IV - se for o caso, a intimação do citando para comparecer, </a:t>
            </a:r>
            <a:r>
              <a:rPr lang="pt-BR" sz="3800" b="1" spc="-1" dirty="0">
                <a:solidFill>
                  <a:srgbClr val="FF0000"/>
                </a:solidFill>
                <a:latin typeface="Abadi Extra Light" panose="020B0204020104020204" pitchFamily="34" charset="0"/>
              </a:rPr>
              <a:t>ACOMPANHADO DE ADVOGADO</a:t>
            </a:r>
            <a:r>
              <a:rPr lang="pt-BR" sz="3800" spc="-1" dirty="0">
                <a:latin typeface="Abadi Extra Light" panose="020B0204020104020204" pitchFamily="34" charset="0"/>
              </a:rPr>
              <a:t> ou de defensor público, à audiência de conciliação ou de mediação, com a menção </a:t>
            </a:r>
            <a:r>
              <a:rPr lang="pt-BR" sz="3800" spc="-1" dirty="0">
                <a:solidFill>
                  <a:srgbClr val="FF0000"/>
                </a:solidFill>
                <a:latin typeface="Abadi Extra Light" panose="020B0204020104020204" pitchFamily="34" charset="0"/>
              </a:rPr>
              <a:t>do dia, da hora e do lugar </a:t>
            </a:r>
            <a:r>
              <a:rPr lang="pt-BR" sz="3800" spc="-1" dirty="0">
                <a:latin typeface="Abadi Extra Light" panose="020B0204020104020204" pitchFamily="34" charset="0"/>
              </a:rPr>
              <a:t>do comparecimento;</a:t>
            </a:r>
            <a:endParaRPr lang="pt-BR" sz="3800" spc="-1" dirty="0">
              <a:latin typeface="Arial"/>
            </a:endParaRPr>
          </a:p>
        </p:txBody>
      </p:sp>
    </p:spTree>
    <p:extLst>
      <p:ext uri="{BB962C8B-B14F-4D97-AF65-F5344CB8AC3E}">
        <p14:creationId xmlns:p14="http://schemas.microsoft.com/office/powerpoint/2010/main" val="379826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62500" lnSpcReduction="20000"/>
          </a:bodyPr>
          <a:lstStyle/>
          <a:p>
            <a:pPr algn="just">
              <a:spcBef>
                <a:spcPts val="641"/>
              </a:spcBef>
              <a:tabLst>
                <a:tab pos="0" algn="l"/>
              </a:tabLst>
            </a:pPr>
            <a:r>
              <a:rPr lang="pt-BR" sz="3200" b="0" strike="noStrike" spc="-1" dirty="0">
                <a:latin typeface="Arial"/>
              </a:rPr>
              <a:t>		§ 6º Havendo </a:t>
            </a:r>
            <a:r>
              <a:rPr lang="pt-BR" sz="3200" b="1" u="sng" strike="noStrike" spc="-1" dirty="0">
                <a:solidFill>
                  <a:srgbClr val="FF0000"/>
                </a:solidFill>
                <a:latin typeface="Arial"/>
              </a:rPr>
              <a:t>LITISCONSÓRCIO</a:t>
            </a:r>
            <a:r>
              <a:rPr lang="pt-BR" sz="3200" b="0" strike="noStrike" spc="-1" dirty="0">
                <a:latin typeface="Arial"/>
              </a:rPr>
              <a:t>, o </a:t>
            </a:r>
            <a:r>
              <a:rPr lang="pt-BR" sz="3200" b="0" u="sng" strike="noStrike" spc="-1" dirty="0">
                <a:latin typeface="Arial"/>
              </a:rPr>
              <a:t>desinteresse</a:t>
            </a:r>
            <a:r>
              <a:rPr lang="pt-BR" sz="3200" b="0" strike="noStrike" spc="-1" dirty="0">
                <a:latin typeface="Arial"/>
              </a:rPr>
              <a:t> na realização da audiência deve ser manifestado </a:t>
            </a:r>
            <a:r>
              <a:rPr lang="pt-BR" sz="3200" b="1" u="sng" strike="noStrike" spc="-1" dirty="0">
                <a:solidFill>
                  <a:srgbClr val="FF0000"/>
                </a:solidFill>
                <a:latin typeface="Arial"/>
              </a:rPr>
              <a:t>POR TODOS</a:t>
            </a:r>
            <a:r>
              <a:rPr lang="pt-BR" sz="3200" b="1" u="sng" strike="noStrike" spc="-1" dirty="0">
                <a:latin typeface="Arial"/>
              </a:rPr>
              <a:t> </a:t>
            </a:r>
            <a:r>
              <a:rPr lang="pt-BR" sz="3200" b="0" u="sng" strike="noStrike" spc="-1" dirty="0">
                <a:latin typeface="Arial"/>
              </a:rPr>
              <a:t>OS LITISCONSORTES</a:t>
            </a:r>
            <a:r>
              <a:rPr lang="pt-BR" sz="3200" b="0" strike="noStrike" spc="-1" dirty="0">
                <a:latin typeface="Arial"/>
              </a:rPr>
              <a:t>. </a:t>
            </a:r>
            <a:r>
              <a:rPr lang="pt-BR" b="0" i="0" dirty="0">
                <a:solidFill>
                  <a:srgbClr val="000000"/>
                </a:solidFill>
                <a:effectLst/>
                <a:latin typeface="Arial" panose="020B0604020202020204" pitchFamily="34" charset="0"/>
              </a:rPr>
              <a:t>	</a:t>
            </a:r>
            <a:endParaRPr lang="pt-BR" dirty="0">
              <a:solidFill>
                <a:srgbClr val="000000"/>
              </a:solidFill>
              <a:latin typeface="Arial" panose="020B0604020202020204" pitchFamily="34" charset="0"/>
            </a:endParaRPr>
          </a:p>
          <a:p>
            <a:pPr algn="just"/>
            <a:r>
              <a:rPr lang="pt-BR" sz="2400" b="1" i="0" u="sng" dirty="0">
                <a:solidFill>
                  <a:srgbClr val="FF0000"/>
                </a:solidFill>
                <a:effectLst/>
                <a:latin typeface="Aldhabi" panose="01000000000000000000" pitchFamily="2" charset="-78"/>
                <a:cs typeface="Aldhabi" panose="01000000000000000000" pitchFamily="2" charset="-78"/>
              </a:rPr>
              <a:t>LITISCONSÓRCIO</a:t>
            </a:r>
            <a:r>
              <a:rPr lang="pt-BR" sz="2400" b="0" i="0" dirty="0">
                <a:solidFill>
                  <a:srgbClr val="000000"/>
                </a:solidFill>
                <a:effectLst/>
                <a:latin typeface="Aldhabi" panose="01000000000000000000" pitchFamily="2" charset="-78"/>
                <a:cs typeface="Aldhabi" panose="01000000000000000000" pitchFamily="2" charset="-78"/>
              </a:rPr>
              <a:t>: PLURALIDADE DE PARTES!:</a:t>
            </a:r>
            <a:r>
              <a:rPr lang="pt-BR" sz="1600" b="0" i="0" dirty="0">
                <a:solidFill>
                  <a:srgbClr val="000000"/>
                </a:solidFill>
                <a:effectLst/>
                <a:latin typeface="Aldhabi" panose="01000000000000000000" pitchFamily="2" charset="-78"/>
                <a:cs typeface="Aldhabi" panose="01000000000000000000" pitchFamily="2" charset="-78"/>
              </a:rPr>
              <a:t> </a:t>
            </a:r>
            <a:r>
              <a:rPr lang="pt-BR" sz="1500" b="0" i="0" dirty="0">
                <a:solidFill>
                  <a:srgbClr val="000000"/>
                </a:solidFill>
                <a:effectLst/>
                <a:latin typeface="Arial" panose="020B0604020202020204" pitchFamily="34" charset="0"/>
              </a:rPr>
              <a:t>Art. 113. </a:t>
            </a:r>
            <a:r>
              <a:rPr lang="pt-BR" sz="1500" b="1" i="0" dirty="0">
                <a:solidFill>
                  <a:srgbClr val="000000"/>
                </a:solidFill>
                <a:effectLst/>
                <a:latin typeface="Arial" panose="020B0604020202020204" pitchFamily="34" charset="0"/>
              </a:rPr>
              <a:t>Duas ou mais pessoas</a:t>
            </a:r>
            <a:r>
              <a:rPr lang="pt-BR" sz="1500" b="0" i="0" dirty="0">
                <a:solidFill>
                  <a:srgbClr val="000000"/>
                </a:solidFill>
                <a:effectLst/>
                <a:latin typeface="Arial" panose="020B0604020202020204" pitchFamily="34" charset="0"/>
              </a:rPr>
              <a:t> podem litigar, no mesmo processo, em conjunto, ativa ou passivamente, quando: I - entre elas houver comunhão de direitos ou de obrigações relativamente à lide; II - entre as causas houver conexão pelo pedido ou pela causa de pedir; III - ocorrer afinidade de questões por ponto comum de fato ou de direito.</a:t>
            </a:r>
            <a:r>
              <a:rPr lang="pt-BR" sz="1500" dirty="0">
                <a:solidFill>
                  <a:srgbClr val="000000"/>
                </a:solidFill>
                <a:latin typeface="Arial" panose="020B0604020202020204" pitchFamily="34" charset="0"/>
              </a:rPr>
              <a:t>	Art. 118. Cada litisconsorte tem o direito de promover o andamento do processo, e todos devem ser intimados dos respectivos atos.</a:t>
            </a:r>
            <a:endParaRPr lang="pt-BR" sz="1500" b="0" i="0" dirty="0">
              <a:solidFill>
                <a:srgbClr val="000000"/>
              </a:solidFill>
              <a:effectLst/>
              <a:latin typeface="Arial" panose="020B0604020202020204" pitchFamily="34" charset="0"/>
            </a:endParaRPr>
          </a:p>
          <a:p>
            <a:pPr algn="just">
              <a:spcBef>
                <a:spcPts val="641"/>
              </a:spcBef>
              <a:tabLst>
                <a:tab pos="0" algn="l"/>
              </a:tabLst>
            </a:pPr>
            <a:r>
              <a:rPr lang="pt-BR" sz="3200" b="0" strike="noStrike" spc="-1" dirty="0">
                <a:latin typeface="Arial"/>
              </a:rPr>
              <a:t>		§ 7º A audiência de conciliação ou de mediação </a:t>
            </a:r>
            <a:r>
              <a:rPr lang="pt-BR" sz="3200" b="1" u="sng" strike="noStrike" spc="-1" dirty="0">
                <a:latin typeface="Arial"/>
              </a:rPr>
              <a:t>pode</a:t>
            </a:r>
            <a:r>
              <a:rPr lang="pt-BR" sz="3200" b="0" u="sng" strike="noStrike" spc="-1" dirty="0">
                <a:latin typeface="Arial"/>
              </a:rPr>
              <a:t> realizar-se por</a:t>
            </a:r>
            <a:r>
              <a:rPr lang="pt-BR" sz="3200" b="0" strike="noStrike" spc="-1" dirty="0">
                <a:latin typeface="Arial"/>
              </a:rPr>
              <a:t> </a:t>
            </a:r>
            <a:r>
              <a:rPr lang="pt-BR" sz="3200" b="0" strike="noStrike" spc="-1" dirty="0">
                <a:solidFill>
                  <a:srgbClr val="FF0000"/>
                </a:solidFill>
                <a:latin typeface="Arial"/>
              </a:rPr>
              <a:t>meio eletrônico</a:t>
            </a:r>
            <a:r>
              <a:rPr lang="pt-BR" sz="3200" b="0" strike="noStrike" spc="-1" dirty="0">
                <a:latin typeface="Arial"/>
              </a:rPr>
              <a:t>, nos termos da lei.</a:t>
            </a:r>
          </a:p>
          <a:p>
            <a:pPr algn="just">
              <a:lnSpc>
                <a:spcPct val="100000"/>
              </a:lnSpc>
              <a:spcBef>
                <a:spcPts val="641"/>
              </a:spcBef>
              <a:tabLst>
                <a:tab pos="0" algn="l"/>
              </a:tabLst>
            </a:pPr>
            <a:r>
              <a:rPr lang="pt-BR" sz="3200" b="1" strike="noStrike" spc="-1" dirty="0">
                <a:solidFill>
                  <a:srgbClr val="000000"/>
                </a:solidFill>
                <a:latin typeface="Calibri"/>
                <a:ea typeface="DejaVu Sans"/>
              </a:rPr>
              <a:t>ATO ATENTATÓRIO À DIGNIDADE DA JUSTIÇA – MULTA ATÉ 2%</a:t>
            </a:r>
            <a:endParaRPr lang="pt-BR" sz="3200" b="1" strike="noStrike" spc="-1" dirty="0">
              <a:latin typeface="Arial"/>
            </a:endParaRPr>
          </a:p>
          <a:p>
            <a:pPr algn="just">
              <a:lnSpc>
                <a:spcPct val="100000"/>
              </a:lnSpc>
              <a:spcBef>
                <a:spcPts val="641"/>
              </a:spcBef>
              <a:tabLst>
                <a:tab pos="0" algn="l"/>
              </a:tabLst>
            </a:pPr>
            <a:r>
              <a:rPr lang="pt-BR" sz="3200" spc="-1" dirty="0">
                <a:latin typeface="Arial"/>
              </a:rPr>
              <a:t>		</a:t>
            </a:r>
            <a:r>
              <a:rPr lang="pt-BR" sz="3200" b="0" strike="noStrike" spc="-1" dirty="0">
                <a:latin typeface="Arial"/>
              </a:rPr>
              <a:t>§ 8º O </a:t>
            </a:r>
            <a:r>
              <a:rPr lang="pt-BR" sz="3200" b="0" strike="noStrike" spc="-1" dirty="0">
                <a:solidFill>
                  <a:srgbClr val="FF0000"/>
                </a:solidFill>
                <a:latin typeface="Arial"/>
              </a:rPr>
              <a:t>não comparecimento</a:t>
            </a:r>
            <a:r>
              <a:rPr lang="pt-BR" sz="3200" b="0" strike="noStrike" spc="-1" dirty="0">
                <a:latin typeface="Arial"/>
              </a:rPr>
              <a:t> </a:t>
            </a:r>
            <a:r>
              <a:rPr lang="pt-BR" sz="3200" b="1" u="sng" strike="noStrike" spc="-1" dirty="0">
                <a:latin typeface="Arial"/>
              </a:rPr>
              <a:t>injustificado</a:t>
            </a:r>
            <a:r>
              <a:rPr lang="pt-BR" sz="3200" b="0" strike="noStrike" spc="-1" dirty="0">
                <a:latin typeface="Arial"/>
              </a:rPr>
              <a:t> do autor ou do réu à audiência de conciliação é considerado </a:t>
            </a:r>
            <a:r>
              <a:rPr lang="pt-BR" sz="3200" b="1" u="sng" strike="noStrike" spc="-1" dirty="0">
                <a:latin typeface="Arial"/>
              </a:rPr>
              <a:t>ato atentatório à dignidade da justiça</a:t>
            </a:r>
            <a:r>
              <a:rPr lang="pt-BR" sz="3200" b="1" strike="noStrike" spc="-1" dirty="0">
                <a:latin typeface="Arial"/>
              </a:rPr>
              <a:t> </a:t>
            </a:r>
            <a:r>
              <a:rPr lang="pt-BR" sz="3200" b="0" strike="noStrike" spc="-1" dirty="0">
                <a:latin typeface="Arial"/>
              </a:rPr>
              <a:t>e será sancionado com </a:t>
            </a:r>
            <a:r>
              <a:rPr lang="pt-BR" sz="3200" b="1" u="sng" strike="noStrike" spc="-1" dirty="0">
                <a:latin typeface="Arial"/>
              </a:rPr>
              <a:t>MULTA</a:t>
            </a:r>
            <a:r>
              <a:rPr lang="pt-BR" sz="3200" b="0" strike="noStrike" spc="-1" dirty="0">
                <a:latin typeface="Arial"/>
              </a:rPr>
              <a:t> de </a:t>
            </a:r>
            <a:r>
              <a:rPr lang="pt-BR" sz="3200" b="1" strike="noStrike" spc="-1" dirty="0">
                <a:latin typeface="Arial"/>
              </a:rPr>
              <a:t>até </a:t>
            </a:r>
            <a:r>
              <a:rPr lang="pt-BR" sz="3200" b="1" u="sng" strike="noStrike" spc="-1" dirty="0">
                <a:latin typeface="Arial"/>
              </a:rPr>
              <a:t>dois</a:t>
            </a:r>
            <a:r>
              <a:rPr lang="pt-BR" sz="3200" b="1" strike="noStrike" spc="-1" dirty="0">
                <a:latin typeface="Arial"/>
              </a:rPr>
              <a:t> por cento da vantagem econômica pretendida ou do valor da causa</a:t>
            </a:r>
            <a:r>
              <a:rPr lang="pt-BR" sz="3200" b="0" strike="noStrike" spc="-1" dirty="0">
                <a:latin typeface="Arial"/>
              </a:rPr>
              <a:t>, </a:t>
            </a:r>
            <a:r>
              <a:rPr lang="pt-BR" sz="3200" b="1" u="sng" strike="noStrike" spc="-1" dirty="0">
                <a:latin typeface="Arial"/>
              </a:rPr>
              <a:t>REVERTIDA</a:t>
            </a:r>
            <a:r>
              <a:rPr lang="pt-BR" sz="3200" b="0" u="sng" strike="noStrike" spc="-1" dirty="0">
                <a:latin typeface="Arial"/>
              </a:rPr>
              <a:t> em favor da </a:t>
            </a:r>
            <a:r>
              <a:rPr lang="pt-BR" sz="3200" b="1" u="sng" strike="noStrike" spc="-1" dirty="0">
                <a:latin typeface="Arial"/>
              </a:rPr>
              <a:t>UNIÃO</a:t>
            </a:r>
            <a:r>
              <a:rPr lang="pt-BR" sz="3200" b="0" u="sng" strike="noStrike" spc="-1" dirty="0">
                <a:latin typeface="Arial"/>
              </a:rPr>
              <a:t> ou do </a:t>
            </a:r>
            <a:r>
              <a:rPr lang="pt-BR" sz="3200" b="1" u="sng" strike="noStrike" spc="-1" dirty="0">
                <a:latin typeface="Arial"/>
              </a:rPr>
              <a:t>ESTADO</a:t>
            </a:r>
            <a:r>
              <a:rPr lang="pt-BR" sz="3200" b="0" strike="noStrike" spc="-1" dirty="0">
                <a:latin typeface="Arial"/>
              </a:rPr>
              <a:t>.</a:t>
            </a:r>
          </a:p>
          <a:p>
            <a:pPr algn="just">
              <a:lnSpc>
                <a:spcPct val="100000"/>
              </a:lnSpc>
              <a:spcBef>
                <a:spcPts val="641"/>
              </a:spcBef>
              <a:tabLst>
                <a:tab pos="0" algn="l"/>
              </a:tabLst>
            </a:pPr>
            <a:r>
              <a:rPr lang="pt-BR" sz="3200" b="0" i="1" strike="noStrike" spc="-1" dirty="0">
                <a:solidFill>
                  <a:srgbClr val="000000"/>
                </a:solidFill>
                <a:latin typeface="Calibri"/>
                <a:ea typeface="DejaVu Sans"/>
              </a:rPr>
              <a:t>  *ATENTE: não gera revelia! (</a:t>
            </a:r>
            <a:r>
              <a:rPr lang="pt-BR" sz="1400" b="0" i="0" dirty="0">
                <a:solidFill>
                  <a:srgbClr val="000000"/>
                </a:solidFill>
                <a:effectLst/>
                <a:latin typeface="Arial" panose="020B0604020202020204" pitchFamily="34" charset="0"/>
              </a:rPr>
              <a:t>Art. 344. Se o réu não contestar a ação, será considerado revel e presumir-se-ão verdadeiras as alegações de fato formuladas pelo autor). – </a:t>
            </a:r>
            <a:r>
              <a:rPr lang="pt-BR" sz="1400" b="1" i="1" dirty="0">
                <a:solidFill>
                  <a:srgbClr val="000000"/>
                </a:solidFill>
                <a:effectLst/>
                <a:latin typeface="Arial" panose="020B0604020202020204" pitchFamily="34" charset="0"/>
              </a:rPr>
              <a:t>A1/2/F</a:t>
            </a:r>
          </a:p>
          <a:p>
            <a:pPr algn="just">
              <a:lnSpc>
                <a:spcPct val="100000"/>
              </a:lnSpc>
              <a:spcBef>
                <a:spcPts val="641"/>
              </a:spcBef>
              <a:tabLst>
                <a:tab pos="0" algn="l"/>
              </a:tabLst>
            </a:pPr>
            <a:r>
              <a:rPr lang="pt-BR" sz="1400" b="1" i="1" strike="noStrike" spc="-1" dirty="0">
                <a:solidFill>
                  <a:srgbClr val="000000"/>
                </a:solidFill>
                <a:latin typeface="Arial" panose="020B0604020202020204" pitchFamily="34" charset="0"/>
              </a:rPr>
              <a:t>		</a:t>
            </a:r>
            <a:r>
              <a:rPr lang="pt-BR" sz="3100" spc="-1" dirty="0">
                <a:latin typeface="Arial"/>
              </a:rPr>
              <a:t>PRESENÇA DO ADVOGADO: § 9º As partes DEVEM ESTAR acompanhadas por seus advogados ou defensores públicos.</a:t>
            </a:r>
          </a:p>
          <a:p>
            <a:pPr algn="just">
              <a:lnSpc>
                <a:spcPct val="100000"/>
              </a:lnSpc>
              <a:spcBef>
                <a:spcPts val="641"/>
              </a:spcBef>
              <a:tabLst>
                <a:tab pos="0" algn="l"/>
              </a:tabLst>
            </a:pPr>
            <a:r>
              <a:rPr lang="pt-BR" sz="3100" spc="-1" dirty="0">
                <a:latin typeface="Arial"/>
              </a:rPr>
              <a:t>		A PARTE PODE DAR PODERES PARA 3º: § 10. A parte poderá constituir REPRESENTANTE, por meio de procuração específica, com poderes para negociar e transigir. (procuração específica)</a:t>
            </a:r>
          </a:p>
          <a:p>
            <a:pPr algn="just">
              <a:lnSpc>
                <a:spcPct val="100000"/>
              </a:lnSpc>
              <a:spcBef>
                <a:spcPts val="641"/>
              </a:spcBef>
              <a:tabLst>
                <a:tab pos="0" algn="l"/>
              </a:tabLst>
            </a:pPr>
            <a:r>
              <a:rPr lang="pt-BR" sz="3100" spc="-1" dirty="0">
                <a:latin typeface="Arial"/>
              </a:rPr>
              <a:t>		§ 11. A autocomposição obtida será reduzida a TERMO e homologada por sentença.</a:t>
            </a:r>
          </a:p>
          <a:p>
            <a:pPr algn="just">
              <a:lnSpc>
                <a:spcPct val="100000"/>
              </a:lnSpc>
              <a:spcBef>
                <a:spcPts val="641"/>
              </a:spcBef>
              <a:tabLst>
                <a:tab pos="0" algn="l"/>
              </a:tabLst>
            </a:pPr>
            <a:r>
              <a:rPr lang="pt-BR" sz="3100" spc="-1" dirty="0">
                <a:latin typeface="Arial"/>
              </a:rPr>
              <a:t>		§ 12. A pauta das audiências de conciliação ou de mediação será organizada de modo a respeitar o intervalo mínimo de 20 minutos entre o início de uma e o início da seguinte.</a:t>
            </a:r>
          </a:p>
        </p:txBody>
      </p:sp>
    </p:spTree>
    <p:extLst>
      <p:ext uri="{BB962C8B-B14F-4D97-AF65-F5344CB8AC3E}">
        <p14:creationId xmlns:p14="http://schemas.microsoft.com/office/powerpoint/2010/main" val="99321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Espaço Reservado para Conteúdo 2_12"/>
          <p:cNvSpPr/>
          <p:nvPr/>
        </p:nvSpPr>
        <p:spPr>
          <a:xfrm>
            <a:off x="0" y="0"/>
            <a:ext cx="9144000" cy="685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algn="ctr">
              <a:lnSpc>
                <a:spcPct val="100000"/>
              </a:lnSpc>
              <a:spcBef>
                <a:spcPts val="641"/>
              </a:spcBef>
              <a:tabLst>
                <a:tab pos="0" algn="l"/>
              </a:tabLst>
            </a:pPr>
            <a:r>
              <a:rPr lang="pt-BR" sz="3200" b="0" strike="noStrike" spc="-1" dirty="0">
                <a:solidFill>
                  <a:srgbClr val="000000"/>
                </a:solidFill>
                <a:latin typeface="Calibri"/>
                <a:ea typeface="DejaVu Sans"/>
              </a:rPr>
              <a:t>	</a:t>
            </a:r>
            <a:r>
              <a:rPr lang="pt-BR" sz="3200" b="0" strike="noStrike" spc="-1" dirty="0">
                <a:solidFill>
                  <a:srgbClr val="FF0000"/>
                </a:solidFill>
                <a:latin typeface="Calibri"/>
                <a:ea typeface="DejaVu Sans"/>
              </a:rPr>
              <a:t>INÍCIO PRAZO PARA DEFESA</a:t>
            </a:r>
            <a:r>
              <a:rPr lang="pt-BR" sz="3200" b="0" strike="noStrike" spc="-1" dirty="0">
                <a:solidFill>
                  <a:srgbClr val="000000"/>
                </a:solidFill>
                <a:latin typeface="Calibri"/>
                <a:ea typeface="DejaVu Sans"/>
              </a:rPr>
              <a:t>	</a:t>
            </a:r>
          </a:p>
          <a:p>
            <a:pPr algn="just">
              <a:lnSpc>
                <a:spcPct val="100000"/>
              </a:lnSpc>
              <a:spcBef>
                <a:spcPts val="641"/>
              </a:spcBef>
              <a:tabLst>
                <a:tab pos="0" algn="l"/>
              </a:tabLst>
            </a:pPr>
            <a:r>
              <a:rPr lang="pt-BR" sz="3200" spc="-1" dirty="0">
                <a:solidFill>
                  <a:srgbClr val="000000"/>
                </a:solidFill>
                <a:latin typeface="Calibri"/>
                <a:ea typeface="DejaVu Sans"/>
              </a:rPr>
              <a:t>	</a:t>
            </a:r>
            <a:r>
              <a:rPr lang="pt-BR" sz="3200" b="0" strike="noStrike" spc="-1" dirty="0">
                <a:solidFill>
                  <a:srgbClr val="000000"/>
                </a:solidFill>
                <a:latin typeface="Calibri"/>
                <a:ea typeface="DejaVu Sans"/>
              </a:rPr>
              <a:t>	Art. 335. O réu poderá oferecer </a:t>
            </a:r>
            <a:r>
              <a:rPr lang="pt-BR" sz="3200" b="0" strike="noStrike" spc="-1" dirty="0">
                <a:solidFill>
                  <a:srgbClr val="FF0000"/>
                </a:solidFill>
                <a:latin typeface="Calibri"/>
                <a:ea typeface="DejaVu Sans"/>
              </a:rPr>
              <a:t>contestação</a:t>
            </a:r>
            <a:r>
              <a:rPr lang="pt-BR" sz="3200" b="0" strike="noStrike" spc="-1" dirty="0">
                <a:solidFill>
                  <a:srgbClr val="000000"/>
                </a:solidFill>
                <a:latin typeface="Calibri"/>
                <a:ea typeface="DejaVu Sans"/>
              </a:rPr>
              <a:t>, por petição, no prazo de 15 (quinze) dias, cujo </a:t>
            </a:r>
            <a:r>
              <a:rPr lang="pt-BR" sz="3200" b="0" u="sng" strike="noStrike" spc="-1" dirty="0">
                <a:solidFill>
                  <a:srgbClr val="FF0000"/>
                </a:solidFill>
                <a:latin typeface="Calibri"/>
                <a:ea typeface="DejaVu Sans"/>
              </a:rPr>
              <a:t>termo inicial</a:t>
            </a:r>
            <a:r>
              <a:rPr lang="pt-BR" sz="3200" b="0" strike="noStrike" spc="-1" dirty="0">
                <a:solidFill>
                  <a:srgbClr val="000000"/>
                </a:solidFill>
                <a:latin typeface="Calibri"/>
                <a:ea typeface="DejaVu Sans"/>
              </a:rPr>
              <a:t> será a data:</a:t>
            </a:r>
          </a:p>
          <a:p>
            <a:pPr algn="just">
              <a:lnSpc>
                <a:spcPct val="100000"/>
              </a:lnSpc>
              <a:spcBef>
                <a:spcPts val="641"/>
              </a:spcBef>
              <a:tabLst>
                <a:tab pos="0" algn="l"/>
              </a:tabLst>
            </a:pPr>
            <a:r>
              <a:rPr lang="pt-BR" sz="3200" b="0" strike="noStrike" spc="-1" dirty="0">
                <a:solidFill>
                  <a:srgbClr val="000000"/>
                </a:solidFill>
                <a:latin typeface="Calibri"/>
                <a:ea typeface="DejaVu Sans"/>
              </a:rPr>
              <a:t>		I - da audiência de conciliação ou de mediação, ou da </a:t>
            </a:r>
            <a:r>
              <a:rPr lang="pt-BR" sz="3200" b="0" strike="noStrike" spc="-1" dirty="0">
                <a:solidFill>
                  <a:srgbClr val="FF0000"/>
                </a:solidFill>
                <a:latin typeface="Calibri"/>
                <a:ea typeface="DejaVu Sans"/>
              </a:rPr>
              <a:t>última sessão de conciliação</a:t>
            </a:r>
            <a:r>
              <a:rPr lang="pt-BR" sz="3200" b="0" strike="noStrike" spc="-1" dirty="0">
                <a:solidFill>
                  <a:srgbClr val="000000"/>
                </a:solidFill>
                <a:latin typeface="Calibri"/>
                <a:ea typeface="DejaVu Sans"/>
              </a:rPr>
              <a:t>, quando qualquer parte não comparecer ou, comparecendo, não houver autocomposição;</a:t>
            </a:r>
          </a:p>
          <a:p>
            <a:pPr algn="just">
              <a:lnSpc>
                <a:spcPct val="100000"/>
              </a:lnSpc>
              <a:spcBef>
                <a:spcPts val="641"/>
              </a:spcBef>
              <a:tabLst>
                <a:tab pos="0" algn="l"/>
              </a:tabLst>
            </a:pPr>
            <a:r>
              <a:rPr lang="pt-BR" sz="3200" b="0" strike="noStrike" spc="-1" dirty="0">
                <a:solidFill>
                  <a:srgbClr val="000000"/>
                </a:solidFill>
                <a:latin typeface="Calibri"/>
                <a:ea typeface="DejaVu Sans"/>
              </a:rPr>
              <a:t>		II - do protocolo do </a:t>
            </a:r>
            <a:r>
              <a:rPr lang="pt-BR" sz="3200" b="0" strike="noStrike" spc="-1" dirty="0">
                <a:solidFill>
                  <a:srgbClr val="FF0000"/>
                </a:solidFill>
                <a:latin typeface="Calibri"/>
                <a:ea typeface="DejaVu Sans"/>
              </a:rPr>
              <a:t>pedido de cancelamento </a:t>
            </a:r>
            <a:r>
              <a:rPr lang="pt-BR" sz="3200" b="0" strike="noStrike" spc="-1" dirty="0">
                <a:solidFill>
                  <a:srgbClr val="000000"/>
                </a:solidFill>
                <a:latin typeface="Calibri"/>
                <a:ea typeface="DejaVu Sans"/>
              </a:rPr>
              <a:t>da audiência de conciliação ou de mediação apresentado pelo réu, quando ocorrer a hipótese do art. 334, § 4º, I; </a:t>
            </a:r>
          </a:p>
          <a:p>
            <a:pPr algn="just">
              <a:lnSpc>
                <a:spcPct val="100000"/>
              </a:lnSpc>
              <a:spcBef>
                <a:spcPts val="641"/>
              </a:spcBef>
              <a:tabLst>
                <a:tab pos="0" algn="l"/>
              </a:tabLst>
            </a:pPr>
            <a:r>
              <a:rPr lang="pt-BR" sz="3200" b="1" strike="noStrike" spc="-1" dirty="0">
                <a:solidFill>
                  <a:srgbClr val="000000"/>
                </a:solidFill>
                <a:latin typeface="Calibri"/>
                <a:ea typeface="DejaVu Sans"/>
              </a:rPr>
              <a:t>		PRAZOS PARA DEFESA:</a:t>
            </a:r>
          </a:p>
          <a:p>
            <a:pPr algn="just">
              <a:lnSpc>
                <a:spcPct val="100000"/>
              </a:lnSpc>
              <a:spcBef>
                <a:spcPts val="641"/>
              </a:spcBef>
              <a:tabLst>
                <a:tab pos="0" algn="l"/>
              </a:tabLst>
            </a:pPr>
            <a:endParaRPr lang="pt-BR" sz="3200" b="1" strike="noStrike" spc="-1" dirty="0">
              <a:solidFill>
                <a:srgbClr val="000000"/>
              </a:solidFill>
              <a:latin typeface="Calibri"/>
              <a:ea typeface="DejaVu Sans"/>
            </a:endParaRPr>
          </a:p>
          <a:p>
            <a:pPr algn="just">
              <a:lnSpc>
                <a:spcPct val="100000"/>
              </a:lnSpc>
              <a:spcBef>
                <a:spcPts val="641"/>
              </a:spcBef>
              <a:tabLst>
                <a:tab pos="0" algn="l"/>
              </a:tabLst>
            </a:pPr>
            <a:endParaRPr lang="pt-BR" sz="3200" b="1" spc="-1" dirty="0">
              <a:solidFill>
                <a:srgbClr val="000000"/>
              </a:solidFill>
              <a:latin typeface="Calibri"/>
              <a:ea typeface="DejaVu Sans"/>
            </a:endParaRPr>
          </a:p>
          <a:p>
            <a:pPr algn="just">
              <a:lnSpc>
                <a:spcPct val="100000"/>
              </a:lnSpc>
              <a:spcBef>
                <a:spcPts val="641"/>
              </a:spcBef>
              <a:tabLst>
                <a:tab pos="0" algn="l"/>
              </a:tabLst>
            </a:pPr>
            <a:endParaRPr lang="pt-BR" sz="3200" b="1" strike="noStrike" spc="-1" dirty="0">
              <a:solidFill>
                <a:srgbClr val="000000"/>
              </a:solidFill>
              <a:latin typeface="Calibri"/>
              <a:ea typeface="DejaVu Sans"/>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just">
              <a:lnSpc>
                <a:spcPct val="100000"/>
              </a:lnSpc>
              <a:spcBef>
                <a:spcPts val="641"/>
              </a:spcBef>
              <a:tabLst>
                <a:tab pos="0" algn="l"/>
              </a:tabLst>
            </a:pPr>
            <a:endParaRPr lang="pt-BR" sz="3200" spc="-1" dirty="0">
              <a:solidFill>
                <a:srgbClr val="000000"/>
              </a:solidFill>
              <a:latin typeface="Calibri"/>
            </a:endParaRPr>
          </a:p>
          <a:p>
            <a:pPr algn="ctr">
              <a:lnSpc>
                <a:spcPct val="100000"/>
              </a:lnSpc>
              <a:spcBef>
                <a:spcPts val="641"/>
              </a:spcBef>
              <a:tabLst>
                <a:tab pos="0" algn="l"/>
              </a:tabLst>
            </a:pPr>
            <a:r>
              <a:rPr lang="pt-BR" sz="3200" i="1" spc="-1" dirty="0">
                <a:solidFill>
                  <a:srgbClr val="000000"/>
                </a:solidFill>
                <a:latin typeface="Calibri"/>
                <a:ea typeface="DejaVu Sans"/>
              </a:rPr>
              <a:t>PROCEDIMENTOS ESPECIAIS E AUDIÊNCIA DE CONCILIAÇÃO</a:t>
            </a:r>
            <a:endParaRPr lang="pt-BR" sz="3200" b="0" i="1" strike="noStrike" spc="-1" dirty="0">
              <a:solidFill>
                <a:srgbClr val="000000"/>
              </a:solidFill>
              <a:latin typeface="Calibri"/>
              <a:ea typeface="DejaVu Sans"/>
            </a:endParaRPr>
          </a:p>
          <a:p>
            <a:pPr algn="just">
              <a:lnSpc>
                <a:spcPct val="100000"/>
              </a:lnSpc>
              <a:spcBef>
                <a:spcPts val="641"/>
              </a:spcBef>
              <a:tabLst>
                <a:tab pos="0" algn="l"/>
              </a:tabLst>
            </a:pPr>
            <a:r>
              <a:rPr lang="pt-BR" sz="3200" b="0" i="1" strike="noStrike" spc="-1" dirty="0">
                <a:solidFill>
                  <a:srgbClr val="000000"/>
                </a:solidFill>
                <a:latin typeface="Calibri"/>
                <a:ea typeface="DejaVu Sans"/>
              </a:rPr>
              <a:t>		LEI 9.099/95: Art. 16. Registrado o pedido, independentemente de distribuição e autuação, a Secretaria do Juizado </a:t>
            </a:r>
            <a:r>
              <a:rPr lang="pt-BR" sz="3200" b="0" i="1" strike="noStrike" spc="-1" dirty="0">
                <a:solidFill>
                  <a:srgbClr val="FF0000"/>
                </a:solidFill>
                <a:latin typeface="Calibri"/>
                <a:ea typeface="DejaVu Sans"/>
              </a:rPr>
              <a:t>designará a sessão de conciliação</a:t>
            </a:r>
            <a:r>
              <a:rPr lang="pt-BR" sz="3200" b="0" i="1" strike="noStrike" spc="-1" dirty="0">
                <a:solidFill>
                  <a:srgbClr val="000000"/>
                </a:solidFill>
                <a:latin typeface="Calibri"/>
                <a:ea typeface="DejaVu Sans"/>
              </a:rPr>
              <a:t>, a realizar-se no prazo de quinze dias.</a:t>
            </a:r>
            <a:r>
              <a:rPr lang="pt-BR" sz="3200" b="0" i="1" strike="noStrike" spc="-1" dirty="0">
                <a:solidFill>
                  <a:srgbClr val="000000"/>
                </a:solidFill>
                <a:latin typeface="Calibri"/>
              </a:rPr>
              <a:t> (tem audiência!)</a:t>
            </a:r>
            <a:endParaRPr lang="pt-BR" sz="3200" b="0" i="1" strike="noStrike" spc="-1" dirty="0">
              <a:solidFill>
                <a:srgbClr val="000000"/>
              </a:solidFill>
              <a:latin typeface="Calibri"/>
              <a:ea typeface="DejaVu Sans"/>
            </a:endParaRPr>
          </a:p>
          <a:p>
            <a:pPr algn="just">
              <a:lnSpc>
                <a:spcPct val="100000"/>
              </a:lnSpc>
              <a:spcBef>
                <a:spcPts val="641"/>
              </a:spcBef>
              <a:tabLst>
                <a:tab pos="0" algn="l"/>
              </a:tabLst>
            </a:pPr>
            <a:r>
              <a:rPr lang="pt-BR" sz="3200" b="0" i="1" strike="noStrike" spc="-1" dirty="0">
                <a:solidFill>
                  <a:srgbClr val="000000"/>
                </a:solidFill>
                <a:latin typeface="Calibri"/>
              </a:rPr>
              <a:t>		LEI DE FALÊNCIA 11.101/2001 (não tem audiência!)</a:t>
            </a:r>
            <a:endParaRPr lang="pt-BR" sz="3200" b="0" strike="noStrike" spc="-1" dirty="0">
              <a:latin typeface="Arial"/>
            </a:endParaRPr>
          </a:p>
        </p:txBody>
      </p:sp>
      <p:pic>
        <p:nvPicPr>
          <p:cNvPr id="4" name="Imagem 3">
            <a:extLst>
              <a:ext uri="{FF2B5EF4-FFF2-40B4-BE49-F238E27FC236}">
                <a16:creationId xmlns:a16="http://schemas.microsoft.com/office/drawing/2014/main" id="{6C8FF0A2-D31C-F902-5DD1-73C684B74A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3457" y="2172749"/>
            <a:ext cx="7810150" cy="3112315"/>
          </a:xfrm>
          <a:prstGeom prst="rect">
            <a:avLst/>
          </a:prstGeom>
          <a:noFill/>
          <a:ln>
            <a:noFill/>
          </a:ln>
        </p:spPr>
      </p:pic>
    </p:spTree>
    <p:extLst>
      <p:ext uri="{BB962C8B-B14F-4D97-AF65-F5344CB8AC3E}">
        <p14:creationId xmlns:p14="http://schemas.microsoft.com/office/powerpoint/2010/main" val="128463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58723"/>
            <a:ext cx="9144000" cy="6799276"/>
          </a:xfrm>
        </p:spPr>
        <p:txBody>
          <a:bodyPr>
            <a:normAutofit fontScale="62500" lnSpcReduction="20000"/>
          </a:bodyPr>
          <a:lstStyle/>
          <a:p>
            <a:pPr marL="0" indent="0" algn="just">
              <a:buNone/>
            </a:pPr>
            <a:r>
              <a:rPr lang="pt-BR" dirty="0"/>
              <a:t>	O QUE É UMA </a:t>
            </a:r>
            <a:r>
              <a:rPr lang="pt-BR" dirty="0">
                <a:solidFill>
                  <a:srgbClr val="FF0000"/>
                </a:solidFill>
              </a:rPr>
              <a:t>CONTESTAÇÃO</a:t>
            </a:r>
            <a:r>
              <a:rPr lang="pt-BR" dirty="0"/>
              <a:t>? </a:t>
            </a:r>
          </a:p>
          <a:p>
            <a:pPr marL="0" indent="0" algn="just">
              <a:buNone/>
            </a:pPr>
            <a:r>
              <a:rPr lang="pt-BR" dirty="0"/>
              <a:t>	É uma </a:t>
            </a:r>
            <a:r>
              <a:rPr lang="pt-BR" dirty="0">
                <a:solidFill>
                  <a:srgbClr val="FF0000"/>
                </a:solidFill>
              </a:rPr>
              <a:t>modalidade de defesa (RESISTÊNCIA)</a:t>
            </a:r>
            <a:r>
              <a:rPr lang="pt-BR" dirty="0"/>
              <a:t> do </a:t>
            </a:r>
            <a:r>
              <a:rPr lang="pt-BR" b="1" u="sng" dirty="0"/>
              <a:t>réu</a:t>
            </a:r>
            <a:r>
              <a:rPr lang="pt-BR" dirty="0"/>
              <a:t> quando este não concorda com a pretensão deduzia pelo autor (atente: preclusão lógica, temporal e consumativa)</a:t>
            </a:r>
          </a:p>
          <a:p>
            <a:pPr marL="0" indent="0" algn="just">
              <a:buNone/>
            </a:pPr>
            <a:endParaRPr lang="pt-BR" dirty="0"/>
          </a:p>
          <a:p>
            <a:pPr marL="0" indent="0" algn="just">
              <a:buNone/>
            </a:pPr>
            <a:r>
              <a:rPr lang="pt-BR" dirty="0"/>
              <a:t>	Há várias POSSIBILIDADES PÓS CITAÇÃO:</a:t>
            </a:r>
          </a:p>
          <a:p>
            <a:pPr algn="just">
              <a:buFont typeface="Wingdings" panose="05000000000000000000" pitchFamily="2" charset="2"/>
              <a:buChar char="Ø"/>
            </a:pPr>
            <a:r>
              <a:rPr lang="pt-BR" dirty="0"/>
              <a:t>CONTESTAR- Momento em que o réu apresenta a defesa no autos do processo.</a:t>
            </a:r>
          </a:p>
          <a:p>
            <a:pPr algn="just">
              <a:buFont typeface="Wingdings" panose="05000000000000000000" pitchFamily="2" charset="2"/>
              <a:buChar char="Ø"/>
            </a:pPr>
            <a:r>
              <a:rPr lang="pt-BR" dirty="0"/>
              <a:t>RECONHECER - É quando o réu concorda com os fatos alegados pelo autor e suas consequências</a:t>
            </a:r>
          </a:p>
          <a:p>
            <a:pPr algn="just">
              <a:buFont typeface="Wingdings" panose="05000000000000000000" pitchFamily="2" charset="2"/>
              <a:buChar char="Ø"/>
            </a:pPr>
            <a:r>
              <a:rPr lang="pt-BR" dirty="0"/>
              <a:t>DESMEMBRAR - Litisconsórcio Multitudinário- Aquele com um número grande de pessoas no mesmo polo processual.</a:t>
            </a:r>
          </a:p>
          <a:p>
            <a:pPr algn="just">
              <a:buFont typeface="Wingdings" panose="05000000000000000000" pitchFamily="2" charset="2"/>
              <a:buChar char="Ø"/>
            </a:pPr>
            <a:r>
              <a:rPr lang="pt-BR" dirty="0"/>
              <a:t>Arguir IMPEDIMENTO ou SUSPEIÇÃO- Pode ser do juiz, Ministério Público etc. </a:t>
            </a:r>
          </a:p>
          <a:p>
            <a:pPr algn="just">
              <a:buFont typeface="Wingdings" panose="05000000000000000000" pitchFamily="2" charset="2"/>
              <a:buChar char="Ø"/>
            </a:pPr>
            <a:r>
              <a:rPr lang="pt-BR" dirty="0"/>
              <a:t>SILENCIAR- É a não resposta, ocasião em que se dará a </a:t>
            </a:r>
            <a:r>
              <a:rPr lang="pt-BR" u="sng" dirty="0"/>
              <a:t>revelia</a:t>
            </a:r>
            <a:r>
              <a:rPr lang="pt-BR" dirty="0"/>
              <a:t> do réu.</a:t>
            </a:r>
          </a:p>
          <a:p>
            <a:pPr algn="just">
              <a:buFont typeface="Wingdings" panose="05000000000000000000" pitchFamily="2" charset="2"/>
              <a:buChar char="Ø"/>
            </a:pPr>
            <a:r>
              <a:rPr lang="pt-BR" dirty="0"/>
              <a:t>RECONVENVIR: reconvenção é a ação proposta pelo réu (reconvinte) contra o autor (reconvindo) na ação em que o réu é demandado (o protocolo é realizado </a:t>
            </a:r>
            <a:r>
              <a:rPr lang="pt-BR" u="sng" dirty="0"/>
              <a:t>junto com a defesa = mesma peça</a:t>
            </a:r>
            <a:r>
              <a:rPr lang="pt-BR" dirty="0"/>
              <a:t>!).</a:t>
            </a:r>
          </a:p>
          <a:p>
            <a:pPr marL="0" indent="0" algn="just">
              <a:buNone/>
            </a:pPr>
            <a:r>
              <a:rPr lang="pt-BR" dirty="0"/>
              <a:t>             </a:t>
            </a:r>
            <a:r>
              <a:rPr lang="pt-BR" b="1" dirty="0"/>
              <a:t>ESQUEMA DA CONTESTAÇÃO:</a:t>
            </a:r>
          </a:p>
          <a:p>
            <a:pPr algn="just">
              <a:buFont typeface="Wingdings" panose="05000000000000000000" pitchFamily="2" charset="2"/>
              <a:buChar char="Ø"/>
            </a:pPr>
            <a:endParaRPr lang="pt-BR" dirty="0"/>
          </a:p>
          <a:p>
            <a:pPr algn="just">
              <a:buFont typeface="Wingdings" panose="05000000000000000000" pitchFamily="2" charset="2"/>
              <a:buChar char="Ø"/>
            </a:pPr>
            <a:endParaRPr lang="pt-BR" dirty="0"/>
          </a:p>
          <a:p>
            <a:pPr algn="just">
              <a:buFont typeface="Wingdings" panose="05000000000000000000" pitchFamily="2" charset="2"/>
              <a:buChar char="Ø"/>
            </a:pPr>
            <a:endParaRPr lang="pt-BR" dirty="0"/>
          </a:p>
          <a:p>
            <a:pPr algn="just">
              <a:buFont typeface="Wingdings" panose="05000000000000000000" pitchFamily="2" charset="2"/>
              <a:buChar char="Ø"/>
            </a:pPr>
            <a:endParaRPr lang="pt-BR" dirty="0"/>
          </a:p>
          <a:p>
            <a:pPr marL="0" indent="0" algn="just">
              <a:buNone/>
            </a:pPr>
            <a:endParaRPr lang="pt-BR" dirty="0"/>
          </a:p>
          <a:p>
            <a:pPr marL="0" indent="0" algn="just">
              <a:buNone/>
            </a:pPr>
            <a:endParaRPr lang="pt-BR" dirty="0"/>
          </a:p>
          <a:p>
            <a:pPr marL="0" indent="0" algn="just">
              <a:buNone/>
            </a:pPr>
            <a:r>
              <a:rPr lang="pt-BR" dirty="0"/>
              <a:t>.</a:t>
            </a:r>
          </a:p>
        </p:txBody>
      </p:sp>
      <p:pic>
        <p:nvPicPr>
          <p:cNvPr id="14" name="Imagem 13">
            <a:extLst>
              <a:ext uri="{FF2B5EF4-FFF2-40B4-BE49-F238E27FC236}">
                <a16:creationId xmlns:a16="http://schemas.microsoft.com/office/drawing/2014/main" id="{4BA7804D-5079-33A2-E371-29428F861B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92459" y="4116443"/>
            <a:ext cx="4023360" cy="2567940"/>
          </a:xfrm>
          <a:prstGeom prst="rect">
            <a:avLst/>
          </a:prstGeom>
          <a:noFill/>
          <a:ln>
            <a:noFill/>
          </a:ln>
        </p:spPr>
      </p:pic>
    </p:spTree>
    <p:extLst>
      <p:ext uri="{BB962C8B-B14F-4D97-AF65-F5344CB8AC3E}">
        <p14:creationId xmlns:p14="http://schemas.microsoft.com/office/powerpoint/2010/main" val="314315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94845F-4356-40A5-8A9B-DA4A23F9DD1B}"/>
              </a:ext>
            </a:extLst>
          </p:cNvPr>
          <p:cNvSpPr>
            <a:spLocks noGrp="1"/>
          </p:cNvSpPr>
          <p:nvPr>
            <p:ph idx="1"/>
          </p:nvPr>
        </p:nvSpPr>
        <p:spPr>
          <a:xfrm>
            <a:off x="0" y="67112"/>
            <a:ext cx="9144000" cy="6790887"/>
          </a:xfrm>
        </p:spPr>
        <p:txBody>
          <a:bodyPr>
            <a:normAutofit fontScale="77500" lnSpcReduction="20000"/>
          </a:bodyPr>
          <a:lstStyle/>
          <a:p>
            <a:pPr marL="0" indent="0" algn="ctr">
              <a:buNone/>
            </a:pPr>
            <a:r>
              <a:rPr lang="pt-BR" dirty="0">
                <a:solidFill>
                  <a:srgbClr val="FF0000"/>
                </a:solidFill>
              </a:rPr>
              <a:t>PASSO A PASSO:</a:t>
            </a:r>
          </a:p>
          <a:p>
            <a:pPr marL="0" indent="0" algn="just">
              <a:buNone/>
            </a:pPr>
            <a:r>
              <a:rPr lang="pt-BR" dirty="0"/>
              <a:t>A) ESTUDAR CASO E TEMA</a:t>
            </a:r>
          </a:p>
          <a:p>
            <a:pPr marL="0" indent="0" algn="just">
              <a:buNone/>
            </a:pPr>
            <a:r>
              <a:rPr lang="pt-BR" dirty="0"/>
              <a:t>B) A partir da conversa com o cliente traçar </a:t>
            </a:r>
            <a:r>
              <a:rPr lang="pt-BR" dirty="0">
                <a:solidFill>
                  <a:srgbClr val="FF0000"/>
                </a:solidFill>
              </a:rPr>
              <a:t>estratégia de resposta</a:t>
            </a:r>
            <a:r>
              <a:rPr lang="pt-BR" dirty="0"/>
              <a:t>, procurando entender o que ele almeja;</a:t>
            </a:r>
          </a:p>
          <a:p>
            <a:pPr marL="0" indent="0" algn="just">
              <a:buNone/>
            </a:pPr>
            <a:r>
              <a:rPr lang="pt-BR" dirty="0"/>
              <a:t>C) Buscar no processo  para saber se o réu foi </a:t>
            </a:r>
            <a:r>
              <a:rPr lang="pt-BR" dirty="0">
                <a:solidFill>
                  <a:srgbClr val="FF0000"/>
                </a:solidFill>
              </a:rPr>
              <a:t>citado </a:t>
            </a:r>
            <a:r>
              <a:rPr lang="pt-BR" dirty="0"/>
              <a:t>(verificar </a:t>
            </a:r>
            <a:r>
              <a:rPr lang="pt-BR" dirty="0">
                <a:solidFill>
                  <a:srgbClr val="FF0000"/>
                </a:solidFill>
              </a:rPr>
              <a:t>contagem de prazo - </a:t>
            </a:r>
            <a:r>
              <a:rPr lang="pt-BR" dirty="0"/>
              <a:t>CPC, art. 241);</a:t>
            </a:r>
          </a:p>
          <a:p>
            <a:pPr marL="0" indent="0" algn="just">
              <a:buNone/>
            </a:pPr>
            <a:r>
              <a:rPr lang="pt-BR" dirty="0"/>
              <a:t>D) Pegar assinatura do cliente: </a:t>
            </a:r>
            <a:r>
              <a:rPr lang="pt-BR" dirty="0">
                <a:solidFill>
                  <a:srgbClr val="FF0000"/>
                </a:solidFill>
              </a:rPr>
              <a:t>procuração</a:t>
            </a:r>
            <a:r>
              <a:rPr lang="pt-BR" dirty="0"/>
              <a:t>;</a:t>
            </a:r>
          </a:p>
          <a:p>
            <a:pPr marL="0" indent="0" algn="just">
              <a:buNone/>
            </a:pPr>
            <a:r>
              <a:rPr lang="pt-BR" dirty="0"/>
              <a:t>E) fazer carga/vista dos autos, do contrário, copiar todas as folhas, inclusive procurações e docs.</a:t>
            </a:r>
          </a:p>
          <a:p>
            <a:pPr marL="0" indent="0" algn="just">
              <a:buNone/>
            </a:pPr>
            <a:r>
              <a:rPr lang="pt-BR" dirty="0"/>
              <a:t>F) Dar </a:t>
            </a:r>
            <a:r>
              <a:rPr lang="pt-BR" dirty="0">
                <a:solidFill>
                  <a:srgbClr val="FF0000"/>
                </a:solidFill>
              </a:rPr>
              <a:t>início aos trabalhos (TRABALHAR)</a:t>
            </a:r>
            <a:r>
              <a:rPr lang="pt-BR" dirty="0"/>
              <a:t>;</a:t>
            </a:r>
          </a:p>
          <a:p>
            <a:pPr marL="0" indent="0" algn="just">
              <a:buNone/>
            </a:pPr>
            <a:endParaRPr lang="pt-BR" dirty="0"/>
          </a:p>
          <a:p>
            <a:pPr marL="0" indent="0" algn="just">
              <a:buNone/>
            </a:pPr>
            <a:r>
              <a:rPr lang="pt-BR" sz="3500" dirty="0">
                <a:latin typeface="Aparajita" panose="02020603050405020304" pitchFamily="18" charset="0"/>
                <a:cs typeface="Aparajita" panose="02020603050405020304" pitchFamily="18" charset="0"/>
              </a:rPr>
              <a:t>	De </a:t>
            </a:r>
            <a:r>
              <a:rPr lang="pt-BR" sz="3500" dirty="0">
                <a:solidFill>
                  <a:srgbClr val="FF0000"/>
                </a:solidFill>
                <a:latin typeface="Aparajita" panose="02020603050405020304" pitchFamily="18" charset="0"/>
                <a:cs typeface="Aparajita" panose="02020603050405020304" pitchFamily="18" charset="0"/>
              </a:rPr>
              <a:t>forma  lógica </a:t>
            </a:r>
            <a:r>
              <a:rPr lang="pt-BR" sz="3500" dirty="0">
                <a:latin typeface="Aparajita" panose="02020603050405020304" pitchFamily="18" charset="0"/>
                <a:cs typeface="Aparajita" panose="02020603050405020304" pitchFamily="18" charset="0"/>
              </a:rPr>
              <a:t>e </a:t>
            </a:r>
            <a:r>
              <a:rPr lang="pt-BR" sz="3500" dirty="0">
                <a:solidFill>
                  <a:srgbClr val="FF0000"/>
                </a:solidFill>
                <a:latin typeface="Aparajita" panose="02020603050405020304" pitchFamily="18" charset="0"/>
                <a:cs typeface="Aparajita" panose="02020603050405020304" pitchFamily="18" charset="0"/>
              </a:rPr>
              <a:t>cronológica</a:t>
            </a:r>
            <a:r>
              <a:rPr lang="pt-BR" sz="3500" dirty="0">
                <a:latin typeface="Aparajita" panose="02020603050405020304" pitchFamily="18" charset="0"/>
                <a:cs typeface="Aparajita" panose="02020603050405020304" pitchFamily="18" charset="0"/>
              </a:rPr>
              <a:t>, rege-se pelo </a:t>
            </a:r>
            <a:r>
              <a:rPr lang="pt-BR" sz="3500" b="1" u="sng" dirty="0">
                <a:latin typeface="Aparajita" panose="02020603050405020304" pitchFamily="18" charset="0"/>
                <a:cs typeface="Aparajita" panose="02020603050405020304" pitchFamily="18" charset="0"/>
              </a:rPr>
              <a:t>princípio da </a:t>
            </a:r>
            <a:r>
              <a:rPr lang="pt-BR" sz="3500" b="1" u="sng" dirty="0">
                <a:solidFill>
                  <a:srgbClr val="FF0000"/>
                </a:solidFill>
                <a:latin typeface="Aparajita" panose="02020603050405020304" pitchFamily="18" charset="0"/>
                <a:cs typeface="Aparajita" panose="02020603050405020304" pitchFamily="18" charset="0"/>
              </a:rPr>
              <a:t>eventualidade</a:t>
            </a:r>
            <a:r>
              <a:rPr lang="pt-BR" sz="3500" b="1" u="sng" dirty="0">
                <a:latin typeface="Aparajita" panose="02020603050405020304" pitchFamily="18" charset="0"/>
                <a:cs typeface="Aparajita" panose="02020603050405020304" pitchFamily="18" charset="0"/>
              </a:rPr>
              <a:t> ou </a:t>
            </a:r>
            <a:r>
              <a:rPr lang="pt-BR" sz="3500" b="1" u="sng" dirty="0">
                <a:solidFill>
                  <a:srgbClr val="FF0000"/>
                </a:solidFill>
                <a:latin typeface="Aparajita" panose="02020603050405020304" pitchFamily="18" charset="0"/>
                <a:cs typeface="Aparajita" panose="02020603050405020304" pitchFamily="18" charset="0"/>
              </a:rPr>
              <a:t>concentração</a:t>
            </a:r>
            <a:r>
              <a:rPr lang="pt-BR" sz="3500" b="1" dirty="0">
                <a:solidFill>
                  <a:srgbClr val="FF0000"/>
                </a:solidFill>
                <a:latin typeface="Aparajita" panose="02020603050405020304" pitchFamily="18" charset="0"/>
                <a:cs typeface="Aparajita" panose="02020603050405020304" pitchFamily="18" charset="0"/>
              </a:rPr>
              <a:t> </a:t>
            </a:r>
            <a:r>
              <a:rPr lang="pt-BR" sz="3500" dirty="0">
                <a:latin typeface="Aparajita" panose="02020603050405020304" pitchFamily="18" charset="0"/>
                <a:cs typeface="Aparajita" panose="02020603050405020304" pitchFamily="18" charset="0"/>
              </a:rPr>
              <a:t>(=preclusão consumativa DEFESA EM 1 PETIÇÃO):</a:t>
            </a:r>
          </a:p>
          <a:p>
            <a:pPr marL="0" indent="0" algn="just">
              <a:buNone/>
            </a:pPr>
            <a:r>
              <a:rPr lang="pt-BR" dirty="0"/>
              <a:t>  	Ordenar primeiro as que visem </a:t>
            </a:r>
            <a:r>
              <a:rPr lang="pt-BR" b="1" u="sng" dirty="0">
                <a:solidFill>
                  <a:srgbClr val="FF0000"/>
                </a:solidFill>
              </a:rPr>
              <a:t>A EXTINÇÃO DO PROCESSO SEM JULGAMENTO</a:t>
            </a:r>
            <a:r>
              <a:rPr lang="pt-BR" dirty="0"/>
              <a:t> de mérito e </a:t>
            </a:r>
            <a:r>
              <a:rPr lang="pt-BR" b="1" dirty="0"/>
              <a:t>POSTERIORMENTE</a:t>
            </a:r>
            <a:r>
              <a:rPr lang="pt-BR" dirty="0"/>
              <a:t> as de </a:t>
            </a:r>
            <a:r>
              <a:rPr lang="pt-BR" b="1" u="sng" dirty="0"/>
              <a:t>irregularidade sanáveis</a:t>
            </a:r>
            <a:r>
              <a:rPr lang="pt-BR" dirty="0"/>
              <a:t>, pois poderão ser sanadas pelo autor, como por exemplo, irregularidade na representação.</a:t>
            </a:r>
          </a:p>
          <a:p>
            <a:pPr marL="0" indent="0" algn="just">
              <a:buNone/>
            </a:pPr>
            <a:r>
              <a:rPr lang="pt-BR" dirty="0"/>
              <a:t> 	</a:t>
            </a:r>
            <a:r>
              <a:rPr lang="pt-BR" dirty="0">
                <a:solidFill>
                  <a:srgbClr val="FF0000"/>
                </a:solidFill>
              </a:rPr>
              <a:t>DEVEM SER ORGANIZADAS: </a:t>
            </a:r>
          </a:p>
          <a:p>
            <a:pPr marL="0" indent="0" algn="just">
              <a:buNone/>
            </a:pPr>
            <a:r>
              <a:rPr lang="pt-BR" dirty="0">
                <a:solidFill>
                  <a:srgbClr val="FF0000"/>
                </a:solidFill>
              </a:rPr>
              <a:t>	</a:t>
            </a:r>
            <a:r>
              <a:rPr lang="pt-BR" u="sng" dirty="0"/>
              <a:t>PREMISSA MAIOR</a:t>
            </a:r>
            <a:r>
              <a:rPr lang="pt-BR" dirty="0"/>
              <a:t>- Caso específico </a:t>
            </a:r>
          </a:p>
          <a:p>
            <a:pPr marL="0" indent="0" algn="just">
              <a:buNone/>
            </a:pPr>
            <a:r>
              <a:rPr lang="pt-BR" dirty="0"/>
              <a:t>		</a:t>
            </a:r>
            <a:r>
              <a:rPr lang="pt-BR" u="sng" dirty="0"/>
              <a:t>PREMISSA MENOR</a:t>
            </a:r>
            <a:r>
              <a:rPr lang="pt-BR" dirty="0"/>
              <a:t>- Regra geral “direito”	</a:t>
            </a:r>
          </a:p>
          <a:p>
            <a:pPr marL="0" indent="0" algn="just">
              <a:buNone/>
            </a:pPr>
            <a:r>
              <a:rPr lang="pt-BR" dirty="0"/>
              <a:t>			</a:t>
            </a:r>
            <a:r>
              <a:rPr lang="pt-BR" u="sng" dirty="0"/>
              <a:t>CONCLUSÃO-</a:t>
            </a:r>
            <a:r>
              <a:rPr lang="pt-BR" dirty="0"/>
              <a:t> Consequência lógica</a:t>
            </a:r>
          </a:p>
        </p:txBody>
      </p:sp>
    </p:spTree>
    <p:extLst>
      <p:ext uri="{BB962C8B-B14F-4D97-AF65-F5344CB8AC3E}">
        <p14:creationId xmlns:p14="http://schemas.microsoft.com/office/powerpoint/2010/main" val="245199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TotalTime>
  <Words>8415</Words>
  <Application>Microsoft Office PowerPoint</Application>
  <PresentationFormat>Apresentação na tela (4:3)</PresentationFormat>
  <Paragraphs>456</Paragraphs>
  <Slides>26</Slides>
  <Notes>0</Notes>
  <HiddenSlides>0</HiddenSlides>
  <MMClips>0</MMClips>
  <ScaleCrop>false</ScaleCrop>
  <HeadingPairs>
    <vt:vector size="6" baseType="variant">
      <vt:variant>
        <vt:lpstr>Fontes usadas</vt:lpstr>
      </vt:variant>
      <vt:variant>
        <vt:i4>12</vt:i4>
      </vt:variant>
      <vt:variant>
        <vt:lpstr>Tema</vt:lpstr>
      </vt:variant>
      <vt:variant>
        <vt:i4>2</vt:i4>
      </vt:variant>
      <vt:variant>
        <vt:lpstr>Títulos de slides</vt:lpstr>
      </vt:variant>
      <vt:variant>
        <vt:i4>26</vt:i4>
      </vt:variant>
    </vt:vector>
  </HeadingPairs>
  <TitlesOfParts>
    <vt:vector size="40" baseType="lpstr">
      <vt:lpstr>Abadi</vt:lpstr>
      <vt:lpstr>Abadi Extra Light</vt:lpstr>
      <vt:lpstr>Aldhabi</vt:lpstr>
      <vt:lpstr>Aparajita</vt:lpstr>
      <vt:lpstr>Arial</vt:lpstr>
      <vt:lpstr>Arial Narrow</vt:lpstr>
      <vt:lpstr>Calibri</vt:lpstr>
      <vt:lpstr>inherit</vt:lpstr>
      <vt:lpstr>Symbol</vt:lpstr>
      <vt:lpstr>Times New Roman</vt:lpstr>
      <vt:lpstr>Verdana</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 JULIO</dc:title>
  <dc:subject/>
  <dc:creator>PALAS</dc:creator>
  <dc:description/>
  <cp:lastModifiedBy>Julio Augusto Lopes</cp:lastModifiedBy>
  <cp:revision>270</cp:revision>
  <dcterms:created xsi:type="dcterms:W3CDTF">2020-08-07T16:47:54Z</dcterms:created>
  <dcterms:modified xsi:type="dcterms:W3CDTF">2023-08-15T15:27:41Z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Apresentação na tela (4:3)</vt:lpwstr>
  </property>
  <property fmtid="{D5CDD505-2E9C-101B-9397-08002B2CF9AE}" pid="4" name="Slides">
    <vt:i4>25</vt:i4>
  </property>
</Properties>
</file>