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7"/>
  </p:notesMasterIdLst>
  <p:sldIdLst>
    <p:sldId id="353" r:id="rId3"/>
    <p:sldId id="269" r:id="rId4"/>
    <p:sldId id="395" r:id="rId5"/>
    <p:sldId id="422" r:id="rId6"/>
    <p:sldId id="408" r:id="rId7"/>
    <p:sldId id="378" r:id="rId8"/>
    <p:sldId id="407" r:id="rId9"/>
    <p:sldId id="377" r:id="rId10"/>
    <p:sldId id="379" r:id="rId11"/>
    <p:sldId id="421" r:id="rId12"/>
    <p:sldId id="381" r:id="rId13"/>
    <p:sldId id="382" r:id="rId14"/>
    <p:sldId id="423" r:id="rId15"/>
    <p:sldId id="383" r:id="rId16"/>
    <p:sldId id="387" r:id="rId17"/>
    <p:sldId id="388" r:id="rId18"/>
    <p:sldId id="389" r:id="rId19"/>
    <p:sldId id="409" r:id="rId20"/>
    <p:sldId id="412" r:id="rId21"/>
    <p:sldId id="418" r:id="rId22"/>
    <p:sldId id="420" r:id="rId23"/>
    <p:sldId id="417" r:id="rId24"/>
    <p:sldId id="419" r:id="rId25"/>
    <p:sldId id="384" r:id="rId26"/>
    <p:sldId id="385" r:id="rId27"/>
    <p:sldId id="390" r:id="rId28"/>
    <p:sldId id="392" r:id="rId29"/>
    <p:sldId id="393" r:id="rId30"/>
    <p:sldId id="398" r:id="rId31"/>
    <p:sldId id="399" r:id="rId32"/>
    <p:sldId id="400" r:id="rId33"/>
    <p:sldId id="401" r:id="rId34"/>
    <p:sldId id="404" r:id="rId35"/>
    <p:sldId id="406" r:id="rId36"/>
    <p:sldId id="403" r:id="rId37"/>
    <p:sldId id="345" r:id="rId38"/>
    <p:sldId id="410" r:id="rId39"/>
    <p:sldId id="413" r:id="rId40"/>
    <p:sldId id="416" r:id="rId41"/>
    <p:sldId id="424" r:id="rId42"/>
    <p:sldId id="425" r:id="rId43"/>
    <p:sldId id="427" r:id="rId44"/>
    <p:sldId id="428" r:id="rId45"/>
    <p:sldId id="426"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91" d="100"/>
          <a:sy n="91" d="100"/>
        </p:scale>
        <p:origin x="12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pt-BR" sz="4400" b="0" strike="noStrike" spc="-1">
                <a:latin typeface="Arial"/>
              </a:rPr>
              <a:t>Clique para mover o slide</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pt-BR" sz="2000" b="0" strike="noStrike" spc="-1">
                <a:latin typeface="Arial"/>
              </a:rPr>
              <a:t>Clique para editar o formato de notas</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pt-BR" sz="1400" b="0" strike="noStrike" spc="-1">
                <a:latin typeface="Times New Roman"/>
              </a:rPr>
              <a:t>&lt;cabeçalho&gt;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pt-BR" sz="1400" b="0" strike="noStrike" spc="-1">
                <a:latin typeface="Times New Roman"/>
              </a:rPr>
              <a:t>&lt;data/hora&gt;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pt-BR" sz="1400" b="0" strike="noStrike" spc="-1">
                <a:latin typeface="Times New Roman"/>
              </a:rPr>
              <a:t>&lt;rodapé&gt;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B20F2FE-5C36-42DC-A573-8766514C743F}" type="slidenum">
              <a:rPr lang="pt-BR" sz="1400" b="0" strike="noStrike" spc="-1">
                <a:latin typeface="Times New Roman"/>
              </a:rPr>
              <a:t>‹nº›</a:t>
            </a:fld>
            <a:endParaRPr lang="pt-BR" sz="1400" b="0" strike="noStrike" spc="-1">
              <a:latin typeface="Times New Roman"/>
            </a:endParaRPr>
          </a:p>
        </p:txBody>
      </p:sp>
    </p:spTree>
    <p:extLst>
      <p:ext uri="{BB962C8B-B14F-4D97-AF65-F5344CB8AC3E}">
        <p14:creationId xmlns:p14="http://schemas.microsoft.com/office/powerpoint/2010/main" val="386506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806ada915c_0_5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806ada915c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t-BR"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t-B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t-B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t-BR"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pt-B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t-BR"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pt-BR"/>
              <a:t>Clique para editar o título Mestre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B81EB4A-911D-4BBF-A1E2-D9CC5F7C2DF6}" type="datetimeFigureOut">
              <a:rPr lang="pt-BR" smtClean="0"/>
              <a:t>21/08/2023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7194550" y="4289334"/>
            <a:ext cx="895401" cy="640080"/>
          </a:xfrm>
        </p:spPr>
        <p:txBody>
          <a:bodyPr/>
          <a:lstStyle>
            <a:lvl1pPr>
              <a:defRPr sz="2100"/>
            </a:lvl1pPr>
          </a:lstStyle>
          <a:p>
            <a:fld id="{EE3ABB54-693A-475D-9B98-0399D2029BA7}" type="slidenum">
              <a:rPr lang="pt-BR" smtClean="0"/>
              <a:t>‹nº›</a:t>
            </a:fld>
            <a:endParaRPr lang="pt-BR"/>
          </a:p>
        </p:txBody>
      </p:sp>
    </p:spTree>
    <p:extLst>
      <p:ext uri="{BB962C8B-B14F-4D97-AF65-F5344CB8AC3E}">
        <p14:creationId xmlns:p14="http://schemas.microsoft.com/office/powerpoint/2010/main" val="103932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t-BR"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t-B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t-B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t-BR"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pt-B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t-BR"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B81EB4A-911D-4BBF-A1E2-D9CC5F7C2DF6}" type="datetimeFigureOut">
              <a:rPr lang="pt-BR" smtClean="0"/>
              <a:t>21/08/2023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3ABB54-693A-475D-9B98-0399D2029BA7}" type="slidenum">
              <a:rPr lang="pt-BR" smtClean="0"/>
              <a:t>‹nº›</a:t>
            </a:fld>
            <a:endParaRPr lang="pt-BR"/>
          </a:p>
        </p:txBody>
      </p:sp>
    </p:spTree>
    <p:extLst>
      <p:ext uri="{BB962C8B-B14F-4D97-AF65-F5344CB8AC3E}">
        <p14:creationId xmlns:p14="http://schemas.microsoft.com/office/powerpoint/2010/main" val="17355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440"/>
          </a:xfrm>
          <a:prstGeom prst="rect">
            <a:avLst/>
          </a:prstGeom>
        </p:spPr>
        <p:txBody>
          <a:bodyPr lIns="0" tIns="0" rIns="0" bIns="0" anchor="ctr">
            <a:noAutofit/>
          </a:bodyPr>
          <a:lstStyle/>
          <a:p>
            <a:r>
              <a:rPr lang="pt-BR" sz="1800" b="0" strike="noStrike" spc="-1">
                <a:latin typeface="Arial"/>
              </a:rPr>
              <a:t>Clique para editar o formato do texto do título</a:t>
            </a:r>
          </a:p>
        </p:txBody>
      </p:sp>
      <p:sp>
        <p:nvSpPr>
          <p:cNvPr id="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18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1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18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18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18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18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18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pt-BR" sz="4400" b="0" strike="noStrike" spc="-1">
                <a:latin typeface="Arial"/>
              </a:rPr>
              <a:t>Clique para editar o formato do texto do título</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6.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14.x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14.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14.x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7B7562-75F6-4AF4-AC4C-855AC215D95A}"/>
              </a:ext>
            </a:extLst>
          </p:cNvPr>
          <p:cNvSpPr>
            <a:spLocks noGrp="1"/>
          </p:cNvSpPr>
          <p:nvPr>
            <p:ph type="ctrTitle" idx="4294967295"/>
          </p:nvPr>
        </p:nvSpPr>
        <p:spPr>
          <a:xfrm>
            <a:off x="0" y="10138"/>
            <a:ext cx="2990184" cy="6837723"/>
          </a:xfrm>
        </p:spPr>
        <p:txBody>
          <a:bodyPr vert="horz" lIns="91440" tIns="45720" rIns="91440" bIns="45720" rtlCol="0" anchor="b">
            <a:noAutofit/>
          </a:bodyPr>
          <a:lstStyle/>
          <a:p>
            <a:pPr algn="r"/>
            <a:r>
              <a:rPr lang="en-US" sz="2400" b="1" kern="1200" dirty="0">
                <a:solidFill>
                  <a:srgbClr val="FF0000"/>
                </a:solidFill>
                <a:latin typeface="+mj-lt"/>
                <a:ea typeface="+mj-ea"/>
                <a:cs typeface="+mj-cs"/>
              </a:rPr>
              <a:t>RECONVENÇÃO</a:t>
            </a:r>
            <a:r>
              <a:rPr lang="en-US" sz="2400" kern="1200" dirty="0">
                <a:solidFill>
                  <a:schemeClr val="accent3"/>
                </a:solidFill>
                <a:latin typeface="+mj-lt"/>
                <a:ea typeface="+mj-ea"/>
                <a:cs typeface="+mj-cs"/>
              </a:rPr>
              <a:t> </a:t>
            </a:r>
            <a:br>
              <a:rPr lang="en-US" sz="2400" kern="1200" dirty="0">
                <a:solidFill>
                  <a:schemeClr val="accent3"/>
                </a:solidFill>
                <a:latin typeface="+mj-lt"/>
                <a:ea typeface="+mj-ea"/>
                <a:cs typeface="+mj-cs"/>
              </a:rPr>
            </a:br>
            <a:r>
              <a:rPr lang="en-US" sz="2400" kern="1200" dirty="0">
                <a:solidFill>
                  <a:schemeClr val="accent3"/>
                </a:solidFill>
                <a:latin typeface="+mj-lt"/>
                <a:ea typeface="+mj-ea"/>
                <a:cs typeface="+mj-cs"/>
              </a:rPr>
              <a:t>art. 343</a:t>
            </a:r>
            <a:br>
              <a:rPr lang="en-US" sz="2400" kern="1200" dirty="0">
                <a:solidFill>
                  <a:schemeClr val="accent3"/>
                </a:solidFill>
                <a:latin typeface="+mj-lt"/>
                <a:ea typeface="+mj-ea"/>
                <a:cs typeface="+mj-cs"/>
              </a:rPr>
            </a:br>
            <a:br>
              <a:rPr lang="en-US" sz="2400" kern="1200" dirty="0">
                <a:solidFill>
                  <a:schemeClr val="accent3"/>
                </a:solidFill>
                <a:latin typeface="+mj-lt"/>
                <a:ea typeface="+mj-ea"/>
                <a:cs typeface="+mj-cs"/>
              </a:rPr>
            </a:br>
            <a:br>
              <a:rPr lang="en-US" sz="2400" kern="1200" dirty="0">
                <a:solidFill>
                  <a:schemeClr val="accent3"/>
                </a:solidFill>
                <a:latin typeface="+mj-lt"/>
                <a:ea typeface="+mj-ea"/>
                <a:cs typeface="+mj-cs"/>
              </a:rPr>
            </a:br>
            <a:br>
              <a:rPr lang="en-US" sz="2400" kern="1200" dirty="0">
                <a:solidFill>
                  <a:schemeClr val="accent3"/>
                </a:solidFill>
                <a:latin typeface="+mj-lt"/>
                <a:ea typeface="+mj-ea"/>
                <a:cs typeface="+mj-cs"/>
              </a:rPr>
            </a:br>
            <a:r>
              <a:rPr lang="en-US" sz="2400" kern="1200" dirty="0">
                <a:solidFill>
                  <a:schemeClr val="accent3"/>
                </a:solidFill>
                <a:latin typeface="+mj-lt"/>
                <a:ea typeface="+mj-ea"/>
                <a:cs typeface="+mj-cs"/>
              </a:rPr>
              <a:t> </a:t>
            </a:r>
            <a:r>
              <a:rPr lang="en-US" sz="2400" b="1" kern="1200" dirty="0">
                <a:solidFill>
                  <a:srgbClr val="FF0000"/>
                </a:solidFill>
                <a:latin typeface="+mj-lt"/>
                <a:ea typeface="+mj-ea"/>
                <a:cs typeface="+mj-cs"/>
              </a:rPr>
              <a:t>REVELIA</a:t>
            </a:r>
            <a:br>
              <a:rPr lang="en-US" sz="2400" kern="1200" dirty="0">
                <a:solidFill>
                  <a:schemeClr val="accent3"/>
                </a:solidFill>
                <a:latin typeface="+mj-lt"/>
                <a:ea typeface="+mj-ea"/>
                <a:cs typeface="+mj-cs"/>
              </a:rPr>
            </a:br>
            <a:r>
              <a:rPr lang="en-US" sz="2400" kern="1200" dirty="0">
                <a:solidFill>
                  <a:schemeClr val="accent3"/>
                </a:solidFill>
                <a:latin typeface="+mj-lt"/>
                <a:ea typeface="+mj-ea"/>
                <a:cs typeface="+mj-cs"/>
              </a:rPr>
              <a:t>art. 344</a:t>
            </a:r>
            <a:br>
              <a:rPr lang="en-US" sz="2400" kern="1200" dirty="0">
                <a:solidFill>
                  <a:schemeClr val="accent3"/>
                </a:solidFill>
                <a:latin typeface="+mj-lt"/>
                <a:ea typeface="+mj-ea"/>
                <a:cs typeface="+mj-cs"/>
              </a:rPr>
            </a:br>
            <a:br>
              <a:rPr lang="en-US" sz="2400" kern="1200" dirty="0">
                <a:solidFill>
                  <a:schemeClr val="accent3"/>
                </a:solidFill>
                <a:latin typeface="+mj-lt"/>
                <a:ea typeface="+mj-ea"/>
                <a:cs typeface="+mj-cs"/>
              </a:rPr>
            </a:br>
            <a:br>
              <a:rPr lang="en-US" sz="2400" kern="1200" dirty="0">
                <a:solidFill>
                  <a:schemeClr val="accent3"/>
                </a:solidFill>
                <a:latin typeface="+mj-lt"/>
                <a:ea typeface="+mj-ea"/>
                <a:cs typeface="+mj-cs"/>
              </a:rPr>
            </a:br>
            <a:br>
              <a:rPr lang="en-US" sz="2400" kern="1200" dirty="0">
                <a:solidFill>
                  <a:schemeClr val="accent3"/>
                </a:solidFill>
                <a:latin typeface="+mj-lt"/>
                <a:ea typeface="+mj-ea"/>
                <a:cs typeface="+mj-cs"/>
              </a:rPr>
            </a:br>
            <a:r>
              <a:rPr lang="pt-BR" sz="2400" b="1" kern="1200" dirty="0">
                <a:solidFill>
                  <a:srgbClr val="FF0000"/>
                </a:solidFill>
                <a:latin typeface="+mj-lt"/>
                <a:ea typeface="+mj-ea"/>
                <a:cs typeface="+mj-cs"/>
              </a:rPr>
              <a:t>DAS PROVIDÊNCIAS PRELIMINARES</a:t>
            </a:r>
            <a:br>
              <a:rPr lang="pt-BR" sz="2400" kern="1200" dirty="0">
                <a:solidFill>
                  <a:schemeClr val="accent3"/>
                </a:solidFill>
                <a:latin typeface="+mj-lt"/>
                <a:ea typeface="+mj-ea"/>
                <a:cs typeface="+mj-cs"/>
              </a:rPr>
            </a:br>
            <a:r>
              <a:rPr lang="pt-BR" sz="2400" kern="1200" dirty="0">
                <a:solidFill>
                  <a:schemeClr val="accent3"/>
                </a:solidFill>
                <a:latin typeface="+mj-lt"/>
                <a:ea typeface="+mj-ea"/>
                <a:cs typeface="+mj-cs"/>
              </a:rPr>
              <a:t> 	Art. 347. </a:t>
            </a:r>
            <a:br>
              <a:rPr lang="en-US" sz="2400" kern="1200" dirty="0">
                <a:solidFill>
                  <a:srgbClr val="FFFFFF"/>
                </a:solidFill>
                <a:latin typeface="+mj-lt"/>
                <a:ea typeface="+mj-ea"/>
                <a:cs typeface="+mj-cs"/>
              </a:rPr>
            </a:br>
            <a:endParaRPr lang="en-US" sz="2400" kern="1200" dirty="0">
              <a:solidFill>
                <a:srgbClr val="FFFFFF"/>
              </a:solidFill>
              <a:latin typeface="+mj-lt"/>
              <a:ea typeface="+mj-ea"/>
              <a:cs typeface="+mj-cs"/>
            </a:endParaRPr>
          </a:p>
        </p:txBody>
      </p:sp>
      <p:sp>
        <p:nvSpPr>
          <p:cNvPr id="3" name="Subtítulo 2">
            <a:extLst>
              <a:ext uri="{FF2B5EF4-FFF2-40B4-BE49-F238E27FC236}">
                <a16:creationId xmlns:a16="http://schemas.microsoft.com/office/drawing/2014/main" id="{7D9CA18A-54FB-4DAA-AF54-065F9A20EA4F}"/>
              </a:ext>
            </a:extLst>
          </p:cNvPr>
          <p:cNvSpPr>
            <a:spLocks noGrp="1"/>
          </p:cNvSpPr>
          <p:nvPr>
            <p:ph type="subTitle" idx="4294967295"/>
          </p:nvPr>
        </p:nvSpPr>
        <p:spPr>
          <a:xfrm>
            <a:off x="3028370" y="-10142"/>
            <a:ext cx="6113344" cy="6858004"/>
          </a:xfrm>
        </p:spPr>
        <p:txBody>
          <a:bodyPr vert="horz" lIns="91440" tIns="45720" rIns="91440" bIns="45720" rtlCol="0" anchor="ctr">
            <a:normAutofit/>
          </a:bodyPr>
          <a:lstStyle/>
          <a:p>
            <a:endParaRPr lang="en-US" sz="1700" dirty="0"/>
          </a:p>
          <a:p>
            <a:pPr marL="0" indent="0" algn="ctr">
              <a:buNone/>
            </a:pPr>
            <a:r>
              <a:rPr lang="en-US" sz="1700" b="0" strike="noStrike" spc="-1" dirty="0"/>
              <a:t>PROF. JULIO</a:t>
            </a:r>
          </a:p>
          <a:p>
            <a:endParaRPr lang="en-US" sz="1700" spc="-1" dirty="0"/>
          </a:p>
          <a:p>
            <a:pPr>
              <a:spcBef>
                <a:spcPts val="641"/>
              </a:spcBef>
              <a:tabLst>
                <a:tab pos="0" algn="l"/>
              </a:tabLst>
            </a:pPr>
            <a:endParaRPr lang="en-US" sz="1700" b="0" strike="noStrike" spc="-1" dirty="0"/>
          </a:p>
          <a:p>
            <a:pPr marL="0" indent="0" algn="ctr">
              <a:spcBef>
                <a:spcPts val="641"/>
              </a:spcBef>
              <a:buNone/>
              <a:tabLst>
                <a:tab pos="0" algn="l"/>
              </a:tabLst>
            </a:pPr>
            <a:r>
              <a:rPr lang="en-US" sz="1700" b="0" strike="noStrike" spc="-1" dirty="0"/>
              <a:t>DIREITO PROCESSUAL CIVIL II</a:t>
            </a:r>
          </a:p>
          <a:p>
            <a:pPr>
              <a:spcBef>
                <a:spcPts val="641"/>
              </a:spcBef>
              <a:tabLst>
                <a:tab pos="0" algn="l"/>
              </a:tabLst>
            </a:pPr>
            <a:endParaRPr lang="en-US" sz="1700" b="0" strike="noStrike" spc="-1" dirty="0"/>
          </a:p>
          <a:p>
            <a:pPr marL="0" indent="0">
              <a:spcBef>
                <a:spcPts val="641"/>
              </a:spcBef>
              <a:buNone/>
              <a:tabLst>
                <a:tab pos="0" algn="l"/>
              </a:tabLst>
            </a:pPr>
            <a:endParaRPr lang="en-US" sz="1700" b="0" strike="noStrike" spc="-1" dirty="0"/>
          </a:p>
          <a:p>
            <a:pPr marL="0" indent="0">
              <a:spcBef>
                <a:spcPts val="641"/>
              </a:spcBef>
              <a:buNone/>
              <a:tabLst>
                <a:tab pos="0" algn="l"/>
              </a:tabLst>
            </a:pPr>
            <a:endParaRPr lang="en-US" sz="1700" spc="-1" dirty="0"/>
          </a:p>
          <a:p>
            <a:pPr marL="0" indent="0" algn="ctr">
              <a:spcBef>
                <a:spcPts val="641"/>
              </a:spcBef>
              <a:buNone/>
              <a:tabLst>
                <a:tab pos="0" algn="l"/>
              </a:tabLst>
            </a:pPr>
            <a:r>
              <a:rPr lang="en-US" sz="1700" b="0" strike="noStrike" spc="-1" dirty="0"/>
              <a:t>UNICSUL</a:t>
            </a:r>
          </a:p>
          <a:p>
            <a:pPr marL="0" indent="0" algn="ctr">
              <a:spcBef>
                <a:spcPts val="641"/>
              </a:spcBef>
              <a:buNone/>
              <a:tabLst>
                <a:tab pos="0" algn="l"/>
              </a:tabLst>
            </a:pPr>
            <a:r>
              <a:rPr lang="en-US" sz="1700" b="0" strike="noStrike" spc="-1" dirty="0"/>
              <a:t>2023-2</a:t>
            </a:r>
          </a:p>
          <a:p>
            <a:pPr marL="0" indent="0" algn="ctr">
              <a:spcBef>
                <a:spcPts val="641"/>
              </a:spcBef>
              <a:buNone/>
              <a:tabLst>
                <a:tab pos="0" algn="l"/>
              </a:tabLst>
            </a:pPr>
            <a:endParaRPr lang="en-US" sz="1700" dirty="0"/>
          </a:p>
          <a:p>
            <a:pPr marL="0" indent="0" algn="ctr">
              <a:spcBef>
                <a:spcPts val="641"/>
              </a:spcBef>
              <a:buNone/>
              <a:tabLst>
                <a:tab pos="0" algn="l"/>
              </a:tabLst>
            </a:pPr>
            <a:endParaRPr lang="en-US" sz="1700" dirty="0"/>
          </a:p>
          <a:p>
            <a:pPr marL="0" indent="0" algn="ctr">
              <a:spcBef>
                <a:spcPts val="641"/>
              </a:spcBef>
              <a:buNone/>
              <a:tabLst>
                <a:tab pos="0" algn="l"/>
              </a:tabLst>
            </a:pPr>
            <a:endParaRPr lang="en-US" sz="1700" dirty="0"/>
          </a:p>
          <a:p>
            <a:pPr marL="0" indent="0" algn="ctr">
              <a:spcBef>
                <a:spcPts val="641"/>
              </a:spcBef>
              <a:buNone/>
              <a:tabLst>
                <a:tab pos="0" algn="l"/>
              </a:tabLst>
            </a:pPr>
            <a:r>
              <a:rPr lang="en-US" sz="1700" dirty="0"/>
              <a:t>www.julio.adv.br</a:t>
            </a:r>
          </a:p>
        </p:txBody>
      </p:sp>
    </p:spTree>
    <p:extLst>
      <p:ext uri="{BB962C8B-B14F-4D97-AF65-F5344CB8AC3E}">
        <p14:creationId xmlns:p14="http://schemas.microsoft.com/office/powerpoint/2010/main" val="4035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125835"/>
            <a:ext cx="9143999" cy="6732164"/>
          </a:xfrm>
        </p:spPr>
        <p:txBody>
          <a:bodyPr>
            <a:normAutofit/>
          </a:bodyPr>
          <a:lstStyle/>
          <a:p>
            <a:pPr marL="0" indent="0" algn="ctr">
              <a:buNone/>
            </a:pPr>
            <a:r>
              <a:rPr lang="pt-BR" sz="2200" dirty="0">
                <a:highlight>
                  <a:srgbClr val="FFFF00"/>
                </a:highlight>
              </a:rPr>
              <a:t>RESUMO DA RECONVENÇÃO</a:t>
            </a:r>
          </a:p>
          <a:p>
            <a:pPr marL="0" indent="0" algn="just">
              <a:buNone/>
            </a:pPr>
            <a:r>
              <a:rPr lang="pt-BR" dirty="0"/>
              <a:t>MOMENTO / PRAZO: </a:t>
            </a:r>
            <a:r>
              <a:rPr lang="pt-BR" sz="1800" dirty="0">
                <a:latin typeface="Arial Narrow" panose="020B0606020202030204" pitchFamily="34" charset="0"/>
              </a:rPr>
              <a:t>prazo e momento da contestação</a:t>
            </a:r>
          </a:p>
          <a:p>
            <a:pPr marL="0" indent="0" algn="just">
              <a:buNone/>
            </a:pPr>
            <a:r>
              <a:rPr lang="pt-BR" dirty="0"/>
              <a:t>FORMA</a:t>
            </a:r>
            <a:r>
              <a:rPr lang="pt-BR" sz="1800" dirty="0">
                <a:latin typeface="Arial Narrow" panose="020B0606020202030204" pitchFamily="34" charset="0"/>
              </a:rPr>
              <a:t>: capítulo da contestação (com ou sem defesa)</a:t>
            </a:r>
          </a:p>
          <a:p>
            <a:pPr marL="0" indent="0" algn="just">
              <a:buNone/>
            </a:pPr>
            <a:r>
              <a:rPr lang="pt-BR" dirty="0"/>
              <a:t>COMPETÊNCIA: </a:t>
            </a:r>
            <a:r>
              <a:rPr lang="pt-BR" sz="1800" dirty="0">
                <a:latin typeface="Arial Narrow" panose="020B0606020202030204" pitchFamily="34" charset="0"/>
              </a:rPr>
              <a:t>Juiz da causa principal</a:t>
            </a:r>
          </a:p>
          <a:p>
            <a:pPr marL="0" indent="0" algn="just">
              <a:buNone/>
            </a:pPr>
            <a:r>
              <a:rPr lang="pt-BR" dirty="0"/>
              <a:t>PARTES: </a:t>
            </a:r>
            <a:r>
              <a:rPr lang="pt-BR" sz="1800" dirty="0">
                <a:latin typeface="Arial Narrow" panose="020B0606020202030204" pitchFamily="34" charset="0"/>
              </a:rPr>
              <a:t>réu-reconvinte e autor-reconvindo</a:t>
            </a:r>
          </a:p>
          <a:p>
            <a:pPr marL="0" indent="0" algn="just">
              <a:buNone/>
            </a:pPr>
            <a:r>
              <a:rPr lang="pt-BR" dirty="0"/>
              <a:t>CABIMENTO: </a:t>
            </a:r>
            <a:r>
              <a:rPr lang="pt-BR" sz="1800" dirty="0">
                <a:highlight>
                  <a:srgbClr val="FFFF00"/>
                </a:highlight>
                <a:latin typeface="Arial Narrow" panose="020B0606020202030204" pitchFamily="34" charset="0"/>
              </a:rPr>
              <a:t>conexão</a:t>
            </a:r>
            <a:r>
              <a:rPr lang="pt-BR" sz="1800" dirty="0">
                <a:latin typeface="Arial Narrow" panose="020B0606020202030204" pitchFamily="34" charset="0"/>
              </a:rPr>
              <a:t> com a causa originária</a:t>
            </a:r>
          </a:p>
          <a:p>
            <a:pPr marL="0" indent="0" algn="just">
              <a:buNone/>
            </a:pPr>
            <a:r>
              <a:rPr lang="pt-BR" dirty="0"/>
              <a:t>FUNDAMENTO DA PEÇA</a:t>
            </a:r>
            <a:r>
              <a:rPr lang="pt-BR" sz="1800" dirty="0">
                <a:latin typeface="Arial Narrow" panose="020B0606020202030204" pitchFamily="34" charset="0"/>
              </a:rPr>
              <a:t>: art. 343 do CPC</a:t>
            </a:r>
          </a:p>
          <a:p>
            <a:pPr marL="0" indent="0" algn="just">
              <a:buNone/>
            </a:pPr>
            <a:r>
              <a:rPr lang="pt-BR" dirty="0"/>
              <a:t>FATOS: </a:t>
            </a:r>
            <a:r>
              <a:rPr lang="pt-BR" sz="1800" dirty="0">
                <a:latin typeface="Arial Narrow" panose="020B0606020202030204" pitchFamily="34" charset="0"/>
              </a:rPr>
              <a:t>relação jurídica ou fática mantida entre as partes e direito do autor-reconvindo</a:t>
            </a:r>
          </a:p>
          <a:p>
            <a:pPr marL="0" indent="0" algn="just">
              <a:buNone/>
            </a:pPr>
            <a:r>
              <a:rPr lang="pt-BR" dirty="0"/>
              <a:t>DIREITO: </a:t>
            </a:r>
            <a:r>
              <a:rPr lang="pt-BR" sz="1800" dirty="0">
                <a:latin typeface="Arial Narrow" panose="020B0606020202030204" pitchFamily="34" charset="0"/>
              </a:rPr>
              <a:t> justificar conexão e cabimento da reconvenção</a:t>
            </a:r>
          </a:p>
          <a:p>
            <a:pPr marL="0" indent="0" algn="just">
              <a:buNone/>
            </a:pPr>
            <a:r>
              <a:rPr lang="pt-BR" dirty="0"/>
              <a:t>PEDIDO: </a:t>
            </a:r>
            <a:r>
              <a:rPr lang="pt-BR" sz="1800" dirty="0">
                <a:latin typeface="Arial Narrow" panose="020B0606020202030204" pitchFamily="34" charset="0"/>
              </a:rPr>
              <a:t>intimação do autor reconvindo para apresentar resposta no prazo legal; procedência da reconvenção; sucumbência em custas e honorários; reembolso das custas etc.</a:t>
            </a:r>
          </a:p>
          <a:p>
            <a:pPr marL="0" indent="0" algn="just">
              <a:buNone/>
            </a:pPr>
            <a:r>
              <a:rPr lang="pt-BR" dirty="0"/>
              <a:t>PROVAS: </a:t>
            </a:r>
            <a:r>
              <a:rPr lang="pt-BR" sz="1800" dirty="0">
                <a:latin typeface="Arial Narrow" panose="020B0606020202030204" pitchFamily="34" charset="0"/>
              </a:rPr>
              <a:t>requerer produção de provas</a:t>
            </a:r>
          </a:p>
          <a:p>
            <a:pPr marL="0" indent="0" algn="just">
              <a:buNone/>
            </a:pPr>
            <a:r>
              <a:rPr lang="pt-BR" dirty="0"/>
              <a:t>VALOR DA CAUSA: </a:t>
            </a:r>
            <a:r>
              <a:rPr lang="pt-BR" sz="1800" dirty="0">
                <a:latin typeface="Arial Narrow" panose="020B0606020202030204" pitchFamily="34" charset="0"/>
              </a:rPr>
              <a:t>regra geral – VIDE ART. 292 CPC</a:t>
            </a:r>
          </a:p>
        </p:txBody>
      </p:sp>
    </p:spTree>
    <p:extLst>
      <p:ext uri="{BB962C8B-B14F-4D97-AF65-F5344CB8AC3E}">
        <p14:creationId xmlns:p14="http://schemas.microsoft.com/office/powerpoint/2010/main" val="210653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75501"/>
            <a:ext cx="9143999" cy="6782498"/>
          </a:xfrm>
        </p:spPr>
        <p:txBody>
          <a:bodyPr>
            <a:normAutofit fontScale="77500" lnSpcReduction="20000"/>
          </a:bodyPr>
          <a:lstStyle/>
          <a:p>
            <a:pPr marL="0" indent="0" algn="ctr">
              <a:buNone/>
            </a:pPr>
            <a:r>
              <a:rPr lang="pt-BR" sz="3600" b="1" u="sng" dirty="0">
                <a:highlight>
                  <a:srgbClr val="FFFF00"/>
                </a:highlight>
              </a:rPr>
              <a:t>DA REVELIA</a:t>
            </a:r>
          </a:p>
          <a:p>
            <a:pPr marL="0" indent="0" algn="just">
              <a:buNone/>
            </a:pPr>
            <a:r>
              <a:rPr lang="pt-BR" dirty="0"/>
              <a:t> 	Art. 344. </a:t>
            </a:r>
            <a:r>
              <a:rPr lang="pt-BR" u="sng" dirty="0"/>
              <a:t>Se o réu não contestar a ação</a:t>
            </a:r>
            <a:r>
              <a:rPr lang="pt-BR" dirty="0"/>
              <a:t>, será considerado </a:t>
            </a:r>
            <a:r>
              <a:rPr lang="pt-BR" b="1" u="sng" dirty="0">
                <a:solidFill>
                  <a:srgbClr val="FF0000"/>
                </a:solidFill>
              </a:rPr>
              <a:t>REVEL</a:t>
            </a:r>
            <a:r>
              <a:rPr lang="pt-BR" dirty="0"/>
              <a:t> e </a:t>
            </a:r>
            <a:r>
              <a:rPr lang="pt-BR" dirty="0">
                <a:solidFill>
                  <a:srgbClr val="FF0000"/>
                </a:solidFill>
              </a:rPr>
              <a:t>presumir-se-ão verdadeiras as </a:t>
            </a:r>
            <a:r>
              <a:rPr lang="pt-BR" b="1" u="sng" dirty="0">
                <a:solidFill>
                  <a:srgbClr val="FF0000"/>
                </a:solidFill>
                <a:highlight>
                  <a:srgbClr val="FFFF00"/>
                </a:highlight>
              </a:rPr>
              <a:t>ALEGAÇÕES DE FATO</a:t>
            </a:r>
            <a:r>
              <a:rPr lang="pt-BR" dirty="0">
                <a:highlight>
                  <a:srgbClr val="FFFF00"/>
                </a:highlight>
              </a:rPr>
              <a:t> </a:t>
            </a:r>
            <a:r>
              <a:rPr lang="pt-BR" dirty="0"/>
              <a:t>formuladas pelo autor.</a:t>
            </a:r>
          </a:p>
          <a:p>
            <a:pPr marL="0" indent="0" algn="just">
              <a:buNone/>
            </a:pPr>
            <a:endParaRPr lang="pt-BR" dirty="0"/>
          </a:p>
          <a:p>
            <a:pPr marL="0" indent="0" algn="ctr">
              <a:buNone/>
            </a:pPr>
            <a:r>
              <a:rPr lang="pt-BR" sz="2300" b="0" i="0" dirty="0">
                <a:solidFill>
                  <a:srgbClr val="343A40"/>
                </a:solidFill>
                <a:effectLst/>
                <a:latin typeface="Open Sans" panose="020B0606030504020204" pitchFamily="34" charset="0"/>
              </a:rPr>
              <a:t>“</a:t>
            </a:r>
            <a:r>
              <a:rPr lang="pt-BR" sz="2300" b="0" i="0" dirty="0">
                <a:solidFill>
                  <a:srgbClr val="343A40"/>
                </a:solidFill>
                <a:effectLst/>
                <a:highlight>
                  <a:srgbClr val="FFFF00"/>
                </a:highlight>
                <a:latin typeface="Open Sans" panose="020B0606030504020204" pitchFamily="34" charset="0"/>
              </a:rPr>
              <a:t>a revelia é um </a:t>
            </a:r>
            <a:r>
              <a:rPr lang="pt-BR" sz="2300" b="1" i="0" u="sng" dirty="0">
                <a:solidFill>
                  <a:srgbClr val="343A40"/>
                </a:solidFill>
                <a:effectLst/>
                <a:highlight>
                  <a:srgbClr val="FFFF00"/>
                </a:highlight>
                <a:latin typeface="Open Sans" panose="020B0606030504020204" pitchFamily="34" charset="0"/>
              </a:rPr>
              <a:t>estado de fato</a:t>
            </a:r>
            <a:r>
              <a:rPr lang="pt-BR" sz="2300" b="0" i="0" dirty="0">
                <a:solidFill>
                  <a:srgbClr val="343A40"/>
                </a:solidFill>
                <a:effectLst/>
                <a:highlight>
                  <a:srgbClr val="FFFF00"/>
                </a:highlight>
                <a:latin typeface="Open Sans" panose="020B0606030504020204" pitchFamily="34" charset="0"/>
              </a:rPr>
              <a:t> gerado pela ausência jurídica de contestação</a:t>
            </a:r>
            <a:r>
              <a:rPr lang="pt-BR" sz="2300" b="0" i="0" dirty="0">
                <a:solidFill>
                  <a:srgbClr val="343A40"/>
                </a:solidFill>
                <a:effectLst/>
                <a:latin typeface="Open Sans" panose="020B0606030504020204" pitchFamily="34" charset="0"/>
              </a:rPr>
              <a:t>”</a:t>
            </a:r>
            <a:endParaRPr lang="pt-BR" dirty="0">
              <a:solidFill>
                <a:srgbClr val="343A40"/>
              </a:solidFill>
              <a:latin typeface="Open Sans" panose="020B0606030504020204" pitchFamily="34" charset="0"/>
            </a:endParaRPr>
          </a:p>
          <a:p>
            <a:pPr marL="0" indent="0" algn="just">
              <a:buNone/>
            </a:pPr>
            <a:endParaRPr lang="pt-BR" sz="2600" dirty="0"/>
          </a:p>
          <a:p>
            <a:pPr marL="0" indent="0" algn="just">
              <a:buNone/>
            </a:pPr>
            <a:r>
              <a:rPr lang="pt-BR" sz="2600" dirty="0"/>
              <a:t>        Revel </a:t>
            </a:r>
            <a:r>
              <a:rPr lang="pt-BR" sz="2200" dirty="0"/>
              <a:t>= </a:t>
            </a:r>
            <a:r>
              <a:rPr lang="pt-BR" sz="2200" u="sng" dirty="0"/>
              <a:t>presunção </a:t>
            </a:r>
            <a:r>
              <a:rPr lang="pt-BR" sz="2200" u="sng" dirty="0">
                <a:solidFill>
                  <a:srgbClr val="FF0000"/>
                </a:solidFill>
              </a:rPr>
              <a:t>relativa</a:t>
            </a:r>
            <a:r>
              <a:rPr lang="pt-BR" sz="2200" dirty="0">
                <a:solidFill>
                  <a:srgbClr val="FF0000"/>
                </a:solidFill>
              </a:rPr>
              <a:t> </a:t>
            </a:r>
            <a:r>
              <a:rPr lang="pt-BR" sz="2200" dirty="0"/>
              <a:t>de veracidade </a:t>
            </a:r>
            <a:r>
              <a:rPr lang="pt-BR" sz="2200" dirty="0">
                <a:solidFill>
                  <a:srgbClr val="FF0000"/>
                </a:solidFill>
              </a:rPr>
              <a:t>de fatos (</a:t>
            </a:r>
            <a:r>
              <a:rPr lang="pt-BR" sz="2200" b="1" dirty="0">
                <a:solidFill>
                  <a:srgbClr val="FF0000"/>
                </a:solidFill>
                <a:highlight>
                  <a:srgbClr val="00FF00"/>
                </a:highlight>
              </a:rPr>
              <a:t>e não direito</a:t>
            </a:r>
            <a:r>
              <a:rPr lang="pt-BR" sz="2200" dirty="0">
                <a:solidFill>
                  <a:srgbClr val="FF0000"/>
                </a:solidFill>
              </a:rPr>
              <a:t>)</a:t>
            </a:r>
            <a:r>
              <a:rPr lang="pt-BR" sz="2200" dirty="0"/>
              <a:t>;</a:t>
            </a:r>
          </a:p>
          <a:p>
            <a:pPr marL="0" indent="0" algn="just">
              <a:buNone/>
            </a:pPr>
            <a:r>
              <a:rPr lang="pt-BR" dirty="0">
                <a:solidFill>
                  <a:srgbClr val="343A40"/>
                </a:solidFill>
                <a:latin typeface="Open Sans" panose="020B0606030504020204" pitchFamily="34" charset="0"/>
              </a:rPr>
              <a:t>      ATENTE: </a:t>
            </a:r>
            <a:r>
              <a:rPr lang="pt-BR" sz="2200" dirty="0">
                <a:solidFill>
                  <a:srgbClr val="343A40"/>
                </a:solidFill>
                <a:latin typeface="Open Sans" panose="020B0606030504020204" pitchFamily="34" charset="0"/>
              </a:rPr>
              <a:t>mesmo com a revelia, o autor pode (deve) produzir provas!</a:t>
            </a:r>
            <a:r>
              <a:rPr lang="pt-BR" sz="2200" i="1" dirty="0">
                <a:solidFill>
                  <a:srgbClr val="FF0000"/>
                </a:solidFill>
              </a:rPr>
              <a:t> </a:t>
            </a:r>
            <a:endParaRPr lang="pt-BR" sz="2200" dirty="0">
              <a:solidFill>
                <a:srgbClr val="343A40"/>
              </a:solidFill>
              <a:latin typeface="Open Sans" panose="020B0606030504020204" pitchFamily="34" charset="0"/>
            </a:endParaRPr>
          </a:p>
          <a:p>
            <a:pPr marL="0" indent="0">
              <a:buNone/>
            </a:pPr>
            <a:endParaRPr lang="pt-BR" dirty="0"/>
          </a:p>
          <a:p>
            <a:pPr marL="0" indent="0" algn="ctr">
              <a:buNone/>
            </a:pPr>
            <a:r>
              <a:rPr lang="pt-BR" dirty="0"/>
              <a:t>MATÉRIA CONTROVERSAS NOS PROCESSOS: </a:t>
            </a:r>
          </a:p>
          <a:p>
            <a:pPr marL="0" indent="0" algn="just">
              <a:buNone/>
            </a:pPr>
            <a:r>
              <a:rPr lang="pt-BR" dirty="0"/>
              <a:t>“DE DIREITO”: </a:t>
            </a:r>
            <a:r>
              <a:rPr lang="pt-BR" dirty="0">
                <a:latin typeface="Abadi Extra Light" panose="020B0204020104020204" pitchFamily="34" charset="0"/>
              </a:rPr>
              <a:t>“quantum indenizatório”; “tem direito ao direito ao divórcio”</a:t>
            </a:r>
          </a:p>
          <a:p>
            <a:pPr marL="0" indent="0" algn="just">
              <a:buNone/>
            </a:pPr>
            <a:r>
              <a:rPr lang="pt-BR" dirty="0"/>
              <a:t>“DE FATO”: </a:t>
            </a:r>
            <a:r>
              <a:rPr lang="pt-BR" dirty="0">
                <a:latin typeface="Abadi Extra Light" panose="020B0204020104020204" pitchFamily="34" charset="0"/>
              </a:rPr>
              <a:t>“passou no farol vermelho?”; “ofendeu?”, “pagou”</a:t>
            </a:r>
          </a:p>
          <a:p>
            <a:pPr marL="0" indent="0">
              <a:buNone/>
            </a:pPr>
            <a:endParaRPr lang="pt-BR" dirty="0"/>
          </a:p>
          <a:p>
            <a:pPr marL="0" indent="0" algn="just">
              <a:buNone/>
            </a:pPr>
            <a:r>
              <a:rPr lang="pt-BR" dirty="0"/>
              <a:t>	EXEMPLOS: </a:t>
            </a:r>
          </a:p>
          <a:p>
            <a:pPr marL="0" indent="0" algn="just">
              <a:buNone/>
            </a:pPr>
            <a:r>
              <a:rPr lang="pt-BR" dirty="0"/>
              <a:t>	1- uma ação por danos morais será julgada procedente em caso de revelia? NÃO. OBS: o </a:t>
            </a:r>
            <a:r>
              <a:rPr lang="pt-BR" i="1" dirty="0">
                <a:solidFill>
                  <a:srgbClr val="FF0000"/>
                </a:solidFill>
              </a:rPr>
              <a:t>quantum</a:t>
            </a:r>
            <a:r>
              <a:rPr lang="pt-BR" i="1" dirty="0"/>
              <a:t> </a:t>
            </a:r>
            <a:r>
              <a:rPr lang="pt-BR" dirty="0"/>
              <a:t>da indenização pertence ao juiz (</a:t>
            </a:r>
            <a:r>
              <a:rPr lang="pt-BR" b="1" i="1" dirty="0"/>
              <a:t>quantum é matéria de direito</a:t>
            </a:r>
            <a:r>
              <a:rPr lang="pt-BR" dirty="0"/>
              <a:t>)!</a:t>
            </a:r>
          </a:p>
          <a:p>
            <a:pPr marL="0" indent="0" algn="just">
              <a:buNone/>
            </a:pPr>
            <a:r>
              <a:rPr lang="pt-BR" dirty="0"/>
              <a:t>	</a:t>
            </a:r>
            <a:r>
              <a:rPr lang="pt-BR" sz="2600" dirty="0"/>
              <a:t>2. negativação de nome com diversos apontamentos! (matéria de direito)</a:t>
            </a:r>
          </a:p>
        </p:txBody>
      </p:sp>
    </p:spTree>
    <p:extLst>
      <p:ext uri="{BB962C8B-B14F-4D97-AF65-F5344CB8AC3E}">
        <p14:creationId xmlns:p14="http://schemas.microsoft.com/office/powerpoint/2010/main" val="177971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75501"/>
            <a:ext cx="9143999" cy="6782498"/>
          </a:xfrm>
          <a:solidFill>
            <a:schemeClr val="bg2"/>
          </a:solidFill>
        </p:spPr>
        <p:txBody>
          <a:bodyPr>
            <a:normAutofit/>
          </a:bodyPr>
          <a:lstStyle/>
          <a:p>
            <a:pPr marL="0" indent="0" algn="ctr">
              <a:buNone/>
            </a:pPr>
            <a:r>
              <a:rPr lang="pt-BR" b="1" dirty="0">
                <a:solidFill>
                  <a:srgbClr val="FF0000"/>
                </a:solidFill>
                <a:highlight>
                  <a:srgbClr val="FFFF00"/>
                </a:highlight>
              </a:rPr>
              <a:t>PRESUNÇÃO RELATIVA </a:t>
            </a:r>
            <a:r>
              <a:rPr lang="pt-BR" b="1" i="1" dirty="0">
                <a:solidFill>
                  <a:srgbClr val="FF0000"/>
                </a:solidFill>
                <a:highlight>
                  <a:srgbClr val="FFFF00"/>
                </a:highlight>
              </a:rPr>
              <a:t>JURIS TANTUM</a:t>
            </a:r>
            <a:endParaRPr lang="pt-BR" b="1" dirty="0">
              <a:highlight>
                <a:srgbClr val="FFFF00"/>
              </a:highlight>
            </a:endParaRPr>
          </a:p>
          <a:p>
            <a:pPr marL="0" indent="0" algn="just">
              <a:buNone/>
            </a:pPr>
            <a:r>
              <a:rPr lang="pt-BR" sz="2000" dirty="0"/>
              <a:t>	Art. 345. </a:t>
            </a:r>
            <a:r>
              <a:rPr lang="pt-BR" sz="2000" u="sng" dirty="0"/>
              <a:t>A revelia</a:t>
            </a:r>
            <a:r>
              <a:rPr lang="pt-BR" sz="2000" dirty="0"/>
              <a:t> </a:t>
            </a:r>
            <a:r>
              <a:rPr lang="pt-BR" sz="2000" b="1" u="sng" dirty="0">
                <a:solidFill>
                  <a:srgbClr val="FF0000"/>
                </a:solidFill>
              </a:rPr>
              <a:t>NÃO PRODUZ O EFEITO </a:t>
            </a:r>
            <a:r>
              <a:rPr lang="pt-BR" sz="2000" dirty="0"/>
              <a:t>mencionado no art. 344 se:</a:t>
            </a:r>
          </a:p>
          <a:p>
            <a:pPr marL="0" indent="0" algn="just">
              <a:buNone/>
            </a:pPr>
            <a:r>
              <a:rPr lang="pt-BR" sz="2000" dirty="0"/>
              <a:t>	I - </a:t>
            </a:r>
            <a:r>
              <a:rPr lang="pt-BR" sz="2000" u="sng" dirty="0"/>
              <a:t>havendo </a:t>
            </a:r>
            <a:r>
              <a:rPr lang="pt-BR" sz="2000" b="1" u="sng" dirty="0">
                <a:solidFill>
                  <a:srgbClr val="FF0000"/>
                </a:solidFill>
              </a:rPr>
              <a:t>pluralidade de réus</a:t>
            </a:r>
            <a:r>
              <a:rPr lang="pt-BR" sz="2000" dirty="0"/>
              <a:t>, </a:t>
            </a:r>
            <a:r>
              <a:rPr lang="pt-BR" sz="2000" dirty="0">
                <a:solidFill>
                  <a:srgbClr val="FF0000"/>
                </a:solidFill>
                <a:highlight>
                  <a:srgbClr val="FFFF00"/>
                </a:highlight>
              </a:rPr>
              <a:t>algum deles</a:t>
            </a:r>
            <a:r>
              <a:rPr lang="pt-BR" sz="2000" dirty="0">
                <a:highlight>
                  <a:srgbClr val="FFFF00"/>
                </a:highlight>
              </a:rPr>
              <a:t> </a:t>
            </a:r>
            <a:r>
              <a:rPr lang="pt-BR" sz="2000" b="1" u="sng" dirty="0">
                <a:highlight>
                  <a:srgbClr val="FFFF00"/>
                </a:highlight>
              </a:rPr>
              <a:t>contestar</a:t>
            </a:r>
            <a:r>
              <a:rPr lang="pt-BR" sz="2000" dirty="0">
                <a:highlight>
                  <a:srgbClr val="FFFF00"/>
                </a:highlight>
              </a:rPr>
              <a:t> a ação</a:t>
            </a:r>
            <a:r>
              <a:rPr lang="pt-BR" sz="2000" dirty="0"/>
              <a:t>;</a:t>
            </a:r>
          </a:p>
          <a:p>
            <a:pPr marL="0" indent="0" algn="just">
              <a:buNone/>
            </a:pPr>
            <a:r>
              <a:rPr lang="pt-BR" sz="2000" dirty="0"/>
              <a:t>	II - o litígio versar sobre </a:t>
            </a:r>
            <a:r>
              <a:rPr lang="pt-BR" sz="2000" b="1" u="sng" dirty="0">
                <a:solidFill>
                  <a:srgbClr val="FF0000"/>
                </a:solidFill>
                <a:highlight>
                  <a:srgbClr val="FFFF00"/>
                </a:highlight>
              </a:rPr>
              <a:t>direitos indisponíveis</a:t>
            </a:r>
            <a:r>
              <a:rPr lang="pt-BR" sz="2000" dirty="0"/>
              <a:t>;</a:t>
            </a:r>
          </a:p>
          <a:p>
            <a:pPr marL="0" indent="0" algn="just">
              <a:buNone/>
            </a:pPr>
            <a:r>
              <a:rPr lang="pt-BR" sz="2000" dirty="0"/>
              <a:t>	III - a petição inicial não estiver acompanhada de </a:t>
            </a:r>
            <a:r>
              <a:rPr lang="pt-BR" sz="2000" b="1" u="sng" dirty="0"/>
              <a:t>instrumento que a lei considere </a:t>
            </a:r>
            <a:r>
              <a:rPr lang="pt-BR" sz="2000" b="1" u="sng" dirty="0">
                <a:highlight>
                  <a:srgbClr val="FFFF00"/>
                </a:highlight>
              </a:rPr>
              <a:t>indispensável</a:t>
            </a:r>
            <a:r>
              <a:rPr lang="pt-BR" sz="2000" b="1" u="sng" dirty="0"/>
              <a:t> à prova</a:t>
            </a:r>
            <a:r>
              <a:rPr lang="pt-BR" sz="2000" dirty="0"/>
              <a:t> do ato </a:t>
            </a:r>
            <a:r>
              <a:rPr lang="pt-BR" sz="2000" i="1" dirty="0"/>
              <a:t>(vide art. 406 CPC)</a:t>
            </a:r>
            <a:r>
              <a:rPr lang="pt-BR" sz="2000" dirty="0"/>
              <a:t>;</a:t>
            </a:r>
          </a:p>
          <a:p>
            <a:pPr marL="0" indent="0" algn="just">
              <a:buNone/>
            </a:pPr>
            <a:r>
              <a:rPr lang="pt-BR" sz="2000" dirty="0"/>
              <a:t>	IV - as alegações de fato formuladas pelo autor </a:t>
            </a:r>
            <a:r>
              <a:rPr lang="pt-BR" sz="2000" b="1" u="sng" dirty="0"/>
              <a:t>forem </a:t>
            </a:r>
            <a:r>
              <a:rPr lang="pt-BR" sz="2000" b="1" u="sng" dirty="0">
                <a:solidFill>
                  <a:srgbClr val="FF0000"/>
                </a:solidFill>
                <a:highlight>
                  <a:srgbClr val="FFFF00"/>
                </a:highlight>
              </a:rPr>
              <a:t>inverossímeis</a:t>
            </a:r>
            <a:r>
              <a:rPr lang="pt-BR" sz="2000" b="1" u="sng" dirty="0"/>
              <a:t> ou estiverem em </a:t>
            </a:r>
            <a:r>
              <a:rPr lang="pt-BR" sz="2000" b="1" u="sng" dirty="0">
                <a:solidFill>
                  <a:srgbClr val="FF0000"/>
                </a:solidFill>
                <a:highlight>
                  <a:srgbClr val="FFFF00"/>
                </a:highlight>
              </a:rPr>
              <a:t>contradição</a:t>
            </a:r>
            <a:r>
              <a:rPr lang="pt-BR" sz="2000" b="1" u="sng" dirty="0"/>
              <a:t> </a:t>
            </a:r>
            <a:r>
              <a:rPr lang="pt-BR" sz="2000" dirty="0"/>
              <a:t>com prova constante dos autos.</a:t>
            </a:r>
          </a:p>
          <a:p>
            <a:pPr marL="0" indent="0" algn="just">
              <a:buNone/>
            </a:pPr>
            <a:r>
              <a:rPr lang="pt-BR" dirty="0"/>
              <a:t>	</a:t>
            </a:r>
            <a:r>
              <a:rPr lang="pt-BR" sz="1600" i="1" dirty="0">
                <a:highlight>
                  <a:srgbClr val="00FF00"/>
                </a:highlight>
                <a:latin typeface="Abadi Extra Light" panose="020B0204020104020204" pitchFamily="34" charset="0"/>
              </a:rPr>
              <a:t>DICA: revelia não é presunção absoluta; não deixar de comprovar os fatos alegados!</a:t>
            </a:r>
          </a:p>
          <a:p>
            <a:pPr marL="0" indent="0" algn="just">
              <a:buNone/>
            </a:pPr>
            <a:endParaRPr lang="pt-BR" dirty="0"/>
          </a:p>
        </p:txBody>
      </p:sp>
      <p:graphicFrame>
        <p:nvGraphicFramePr>
          <p:cNvPr id="2" name="Objeto 1">
            <a:extLst>
              <a:ext uri="{FF2B5EF4-FFF2-40B4-BE49-F238E27FC236}">
                <a16:creationId xmlns:a16="http://schemas.microsoft.com/office/drawing/2014/main" id="{E2336561-1882-9CFA-E3A1-A4375FCBCDC9}"/>
              </a:ext>
            </a:extLst>
          </p:cNvPr>
          <p:cNvGraphicFramePr>
            <a:graphicFrameLocks noChangeAspect="1"/>
          </p:cNvGraphicFramePr>
          <p:nvPr>
            <p:extLst>
              <p:ext uri="{D42A27DB-BD31-4B8C-83A1-F6EECF244321}">
                <p14:modId xmlns:p14="http://schemas.microsoft.com/office/powerpoint/2010/main" val="2360849942"/>
              </p:ext>
            </p:extLst>
          </p:nvPr>
        </p:nvGraphicFramePr>
        <p:xfrm>
          <a:off x="3075464" y="3582100"/>
          <a:ext cx="5977202" cy="2449584"/>
        </p:xfrm>
        <a:graphic>
          <a:graphicData uri="http://schemas.openxmlformats.org/presentationml/2006/ole">
            <mc:AlternateContent xmlns:mc="http://schemas.openxmlformats.org/markup-compatibility/2006">
              <mc:Choice xmlns:v="urn:schemas-microsoft-com:vml" Requires="v">
                <p:oleObj name="Bitmap Image" r:id="rId2" imgW="9494640" imgH="1882080" progId="PBrush">
                  <p:embed/>
                </p:oleObj>
              </mc:Choice>
              <mc:Fallback>
                <p:oleObj name="Bitmap Image" r:id="rId2" imgW="9494640" imgH="1882080" progId="PBrush">
                  <p:embed/>
                  <p:pic>
                    <p:nvPicPr>
                      <p:cNvPr id="2" name="Objeto 1">
                        <a:extLst>
                          <a:ext uri="{FF2B5EF4-FFF2-40B4-BE49-F238E27FC236}">
                            <a16:creationId xmlns:a16="http://schemas.microsoft.com/office/drawing/2014/main" id="{E2336561-1882-9CFA-E3A1-A4375FCBCDC9}"/>
                          </a:ext>
                        </a:extLst>
                      </p:cNvPr>
                      <p:cNvPicPr/>
                      <p:nvPr/>
                    </p:nvPicPr>
                    <p:blipFill>
                      <a:blip r:embed="rId3"/>
                      <a:stretch>
                        <a:fillRect/>
                      </a:stretch>
                    </p:blipFill>
                    <p:spPr>
                      <a:xfrm>
                        <a:off x="3075464" y="3582100"/>
                        <a:ext cx="5977202" cy="2449584"/>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4627578E-1468-61BC-81B9-1B3C4515A744}"/>
              </a:ext>
            </a:extLst>
          </p:cNvPr>
          <p:cNvGraphicFramePr>
            <a:graphicFrameLocks noChangeAspect="1"/>
          </p:cNvGraphicFramePr>
          <p:nvPr>
            <p:extLst>
              <p:ext uri="{D42A27DB-BD31-4B8C-83A1-F6EECF244321}">
                <p14:modId xmlns:p14="http://schemas.microsoft.com/office/powerpoint/2010/main" val="1516072811"/>
              </p:ext>
            </p:extLst>
          </p:nvPr>
        </p:nvGraphicFramePr>
        <p:xfrm>
          <a:off x="3171039" y="5909898"/>
          <a:ext cx="5632304" cy="948102"/>
        </p:xfrm>
        <a:graphic>
          <a:graphicData uri="http://schemas.openxmlformats.org/presentationml/2006/ole">
            <mc:AlternateContent xmlns:mc="http://schemas.openxmlformats.org/markup-compatibility/2006">
              <mc:Choice xmlns:v="urn:schemas-microsoft-com:vml" Requires="v">
                <p:oleObj name="Bitmap Image" r:id="rId4" imgW="8260200" imgH="586800" progId="PBrush">
                  <p:embed/>
                </p:oleObj>
              </mc:Choice>
              <mc:Fallback>
                <p:oleObj name="Bitmap Image" r:id="rId4" imgW="8260200" imgH="586800" progId="PBrush">
                  <p:embed/>
                  <p:pic>
                    <p:nvPicPr>
                      <p:cNvPr id="5" name="Objeto 4">
                        <a:extLst>
                          <a:ext uri="{FF2B5EF4-FFF2-40B4-BE49-F238E27FC236}">
                            <a16:creationId xmlns:a16="http://schemas.microsoft.com/office/drawing/2014/main" id="{4627578E-1468-61BC-81B9-1B3C4515A744}"/>
                          </a:ext>
                        </a:extLst>
                      </p:cNvPr>
                      <p:cNvPicPr/>
                      <p:nvPr/>
                    </p:nvPicPr>
                    <p:blipFill>
                      <a:blip r:embed="rId5"/>
                      <a:stretch>
                        <a:fillRect/>
                      </a:stretch>
                    </p:blipFill>
                    <p:spPr>
                      <a:xfrm>
                        <a:off x="3171039" y="5909898"/>
                        <a:ext cx="5632304" cy="948102"/>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4594C83B-0B23-D674-ED66-1577E64DD333}"/>
              </a:ext>
            </a:extLst>
          </p:cNvPr>
          <p:cNvGraphicFramePr>
            <a:graphicFrameLocks noChangeAspect="1"/>
          </p:cNvGraphicFramePr>
          <p:nvPr>
            <p:extLst>
              <p:ext uri="{D42A27DB-BD31-4B8C-83A1-F6EECF244321}">
                <p14:modId xmlns:p14="http://schemas.microsoft.com/office/powerpoint/2010/main" val="2569805945"/>
              </p:ext>
            </p:extLst>
          </p:nvPr>
        </p:nvGraphicFramePr>
        <p:xfrm>
          <a:off x="155276" y="4093826"/>
          <a:ext cx="2386585" cy="2080471"/>
        </p:xfrm>
        <a:graphic>
          <a:graphicData uri="http://schemas.openxmlformats.org/presentationml/2006/ole">
            <mc:AlternateContent xmlns:mc="http://schemas.openxmlformats.org/markup-compatibility/2006">
              <mc:Choice xmlns:v="urn:schemas-microsoft-com:vml" Requires="v">
                <p:oleObj name="Bitmap Image" r:id="rId6" imgW="6126480" imgH="1973520" progId="PBrush">
                  <p:embed/>
                </p:oleObj>
              </mc:Choice>
              <mc:Fallback>
                <p:oleObj name="Bitmap Image" r:id="rId6" imgW="6126480" imgH="1973520" progId="PBrush">
                  <p:embed/>
                  <p:pic>
                    <p:nvPicPr>
                      <p:cNvPr id="4" name="Objeto 3">
                        <a:extLst>
                          <a:ext uri="{FF2B5EF4-FFF2-40B4-BE49-F238E27FC236}">
                            <a16:creationId xmlns:a16="http://schemas.microsoft.com/office/drawing/2014/main" id="{4594C83B-0B23-D674-ED66-1577E64DD333}"/>
                          </a:ext>
                        </a:extLst>
                      </p:cNvPr>
                      <p:cNvPicPr/>
                      <p:nvPr/>
                    </p:nvPicPr>
                    <p:blipFill>
                      <a:blip r:embed="rId7"/>
                      <a:stretch>
                        <a:fillRect/>
                      </a:stretch>
                    </p:blipFill>
                    <p:spPr>
                      <a:xfrm>
                        <a:off x="155276" y="4093826"/>
                        <a:ext cx="2386585" cy="2080471"/>
                      </a:xfrm>
                      <a:prstGeom prst="rect">
                        <a:avLst/>
                      </a:prstGeom>
                      <a:solidFill>
                        <a:schemeClr val="accent1">
                          <a:lumMod val="20000"/>
                          <a:lumOff val="80000"/>
                        </a:schemeClr>
                      </a:solidFill>
                    </p:spPr>
                  </p:pic>
                </p:oleObj>
              </mc:Fallback>
            </mc:AlternateContent>
          </a:graphicData>
        </a:graphic>
      </p:graphicFrame>
    </p:spTree>
    <p:extLst>
      <p:ext uri="{BB962C8B-B14F-4D97-AF65-F5344CB8AC3E}">
        <p14:creationId xmlns:p14="http://schemas.microsoft.com/office/powerpoint/2010/main" val="68119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100668"/>
            <a:ext cx="9143999" cy="6757331"/>
          </a:xfrm>
        </p:spPr>
        <p:txBody>
          <a:bodyPr>
            <a:normAutofit fontScale="92500" lnSpcReduction="10000"/>
          </a:bodyPr>
          <a:lstStyle/>
          <a:p>
            <a:pPr marL="0" indent="0" algn="just">
              <a:buNone/>
            </a:pPr>
            <a:r>
              <a:rPr lang="pt-BR" dirty="0"/>
              <a:t>	SENTENÇA TJSP 0006481-62.2022.8.26.0016. </a:t>
            </a:r>
          </a:p>
          <a:p>
            <a:pPr marL="0" indent="0" algn="just">
              <a:buNone/>
            </a:pPr>
            <a:r>
              <a:rPr lang="pt-BR" dirty="0"/>
              <a:t>	Relatório dispensável (Lei 9.099/95).</a:t>
            </a:r>
          </a:p>
          <a:p>
            <a:pPr marL="0" indent="0" algn="just">
              <a:buNone/>
            </a:pPr>
            <a:r>
              <a:rPr lang="pt-BR" dirty="0"/>
              <a:t>	A presente ação é improcedente. A requerida, </a:t>
            </a:r>
            <a:r>
              <a:rPr lang="pt-BR" dirty="0">
                <a:highlight>
                  <a:srgbClr val="FFFF00"/>
                </a:highlight>
              </a:rPr>
              <a:t>devidamente citada </a:t>
            </a:r>
            <a:r>
              <a:rPr lang="pt-BR" dirty="0"/>
              <a:t>para os termos da ação e para apresentar a defesa que, porventura tivesse, </a:t>
            </a:r>
            <a:r>
              <a:rPr lang="pt-BR" dirty="0">
                <a:highlight>
                  <a:srgbClr val="FFFF00"/>
                </a:highlight>
              </a:rPr>
              <a:t>quedou-se inerte</a:t>
            </a:r>
            <a:r>
              <a:rPr lang="pt-BR" dirty="0"/>
              <a:t>, apesar de cientificada da implicação que tal ato causaria. Não </a:t>
            </a:r>
            <a:r>
              <a:rPr lang="pt-BR" b="1" dirty="0"/>
              <a:t>compareceu ao ato por mera opção</a:t>
            </a:r>
            <a:r>
              <a:rPr lang="pt-BR" dirty="0"/>
              <a:t>. Assim, </a:t>
            </a:r>
            <a:r>
              <a:rPr lang="pt-BR" dirty="0">
                <a:highlight>
                  <a:srgbClr val="FFFF00"/>
                </a:highlight>
              </a:rPr>
              <a:t>tornou-se revel </a:t>
            </a:r>
            <a:r>
              <a:rPr lang="pt-BR" dirty="0"/>
              <a:t>e, como se sabe, a revelia tem o condão de tornar incontroversos os fatos articulados pelo autor. Todavia, esta regra não é absoluta, </a:t>
            </a:r>
            <a:r>
              <a:rPr lang="pt-BR" dirty="0">
                <a:highlight>
                  <a:srgbClr val="FFFF00"/>
                </a:highlight>
              </a:rPr>
              <a:t>cabendo ao Juiz analisar, caso a caso, a credibilidade</a:t>
            </a:r>
            <a:r>
              <a:rPr lang="pt-BR" dirty="0"/>
              <a:t> da versão apresentada pelo requerente e determinar, se necessário, a colheita de provas. Na hipótese dos autos isto não se faz necessário... </a:t>
            </a:r>
            <a:r>
              <a:rPr lang="pt-BR" dirty="0">
                <a:highlight>
                  <a:srgbClr val="FFFF00"/>
                </a:highlight>
              </a:rPr>
              <a:t>Ocorre que a viagem não aconteceu por que a esposa do autor estava grávida.</a:t>
            </a:r>
            <a:r>
              <a:rPr lang="pt-BR" dirty="0"/>
              <a:t> </a:t>
            </a:r>
            <a:r>
              <a:rPr lang="pt-BR" dirty="0">
                <a:highlight>
                  <a:srgbClr val="00FF00"/>
                </a:highlight>
              </a:rPr>
              <a:t>Ora, pelo que consta da inicial, não houve falha na prestação de serviço por parte da requerida</a:t>
            </a:r>
            <a:r>
              <a:rPr lang="pt-BR" dirty="0"/>
              <a:t>... </a:t>
            </a:r>
          </a:p>
          <a:p>
            <a:pPr marL="0" indent="0" algn="just">
              <a:buNone/>
            </a:pPr>
            <a:r>
              <a:rPr lang="pt-BR" dirty="0"/>
              <a:t>	Diante do exposto, JULGO IMPROCEDENTE o pedido inicial e declaro o feito EXTINTO, com fundamento no artigo 487, inciso I, do Código de Processo Civil. Não há verbas de sucumbência, nos termos do artigo 54, da Lei 9.099/95.</a:t>
            </a:r>
            <a:endParaRPr lang="pt-BR" dirty="0">
              <a:highlight>
                <a:srgbClr val="FFFF00"/>
              </a:highlight>
            </a:endParaRPr>
          </a:p>
        </p:txBody>
      </p:sp>
    </p:spTree>
    <p:extLst>
      <p:ext uri="{BB962C8B-B14F-4D97-AF65-F5344CB8AC3E}">
        <p14:creationId xmlns:p14="http://schemas.microsoft.com/office/powerpoint/2010/main" val="165033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75501"/>
            <a:ext cx="9143999" cy="6782498"/>
          </a:xfrm>
        </p:spPr>
        <p:txBody>
          <a:bodyPr>
            <a:normAutofit/>
          </a:bodyPr>
          <a:lstStyle/>
          <a:p>
            <a:pPr marL="0" indent="0" algn="just">
              <a:buNone/>
            </a:pPr>
            <a:r>
              <a:rPr lang="pt-BR" b="1" dirty="0"/>
              <a:t>PRAZOS PARA O REVEL</a:t>
            </a:r>
          </a:p>
          <a:p>
            <a:pPr marL="0" indent="0" algn="just">
              <a:buNone/>
            </a:pPr>
            <a:r>
              <a:rPr lang="pt-BR" dirty="0"/>
              <a:t>	Art. 346. </a:t>
            </a:r>
            <a:r>
              <a:rPr lang="pt-BR" u="sng" dirty="0">
                <a:solidFill>
                  <a:srgbClr val="FF0000"/>
                </a:solidFill>
              </a:rPr>
              <a:t>Os prazos</a:t>
            </a:r>
            <a:r>
              <a:rPr lang="pt-BR" dirty="0">
                <a:solidFill>
                  <a:srgbClr val="FF0000"/>
                </a:solidFill>
              </a:rPr>
              <a:t> </a:t>
            </a:r>
            <a:r>
              <a:rPr lang="pt-BR" dirty="0"/>
              <a:t>contra o </a:t>
            </a:r>
            <a:r>
              <a:rPr lang="pt-BR" b="1" u="sng" dirty="0"/>
              <a:t>revel</a:t>
            </a:r>
            <a:r>
              <a:rPr lang="pt-BR" dirty="0"/>
              <a:t> que não tenha patrono nos autos </a:t>
            </a:r>
            <a:r>
              <a:rPr lang="pt-BR" dirty="0">
                <a:solidFill>
                  <a:srgbClr val="FF0000"/>
                </a:solidFill>
              </a:rPr>
              <a:t>fluirão</a:t>
            </a:r>
            <a:r>
              <a:rPr lang="pt-BR" dirty="0"/>
              <a:t> da </a:t>
            </a:r>
            <a:r>
              <a:rPr lang="pt-BR" b="1" u="sng" dirty="0">
                <a:solidFill>
                  <a:srgbClr val="FF0000"/>
                </a:solidFill>
                <a:highlight>
                  <a:srgbClr val="FFFF00"/>
                </a:highlight>
              </a:rPr>
              <a:t>DATA DE PUBLICAÇÃO</a:t>
            </a:r>
            <a:r>
              <a:rPr lang="pt-BR" dirty="0"/>
              <a:t> do ato decisório no órgão oficial.</a:t>
            </a:r>
          </a:p>
          <a:p>
            <a:pPr marL="0" indent="0" algn="just">
              <a:buNone/>
            </a:pPr>
            <a:endParaRPr lang="pt-BR" dirty="0"/>
          </a:p>
          <a:p>
            <a:pPr marL="0" indent="0" algn="just">
              <a:buNone/>
            </a:pPr>
            <a:r>
              <a:rPr lang="pt-BR" b="1" dirty="0"/>
              <a:t>INTERVENÇÃO DO REVEL</a:t>
            </a:r>
          </a:p>
          <a:p>
            <a:pPr marL="0" indent="0" algn="just">
              <a:buNone/>
            </a:pPr>
            <a:r>
              <a:rPr lang="pt-BR" dirty="0"/>
              <a:t>	Parágrafo único. </a:t>
            </a:r>
            <a:r>
              <a:rPr lang="pt-BR" dirty="0">
                <a:solidFill>
                  <a:srgbClr val="FF0000"/>
                </a:solidFill>
              </a:rPr>
              <a:t>O </a:t>
            </a:r>
            <a:r>
              <a:rPr lang="pt-BR" u="sng" dirty="0">
                <a:solidFill>
                  <a:srgbClr val="FF0000"/>
                </a:solidFill>
              </a:rPr>
              <a:t>revel</a:t>
            </a:r>
            <a:r>
              <a:rPr lang="pt-BR" dirty="0">
                <a:solidFill>
                  <a:srgbClr val="FF0000"/>
                </a:solidFill>
              </a:rPr>
              <a:t> </a:t>
            </a:r>
            <a:r>
              <a:rPr lang="pt-BR" b="1" u="sng" dirty="0">
                <a:solidFill>
                  <a:srgbClr val="FF0000"/>
                </a:solidFill>
              </a:rPr>
              <a:t>poderá intervir</a:t>
            </a:r>
            <a:r>
              <a:rPr lang="pt-BR" dirty="0">
                <a:solidFill>
                  <a:srgbClr val="FF0000"/>
                </a:solidFill>
              </a:rPr>
              <a:t> no processo em </a:t>
            </a:r>
            <a:r>
              <a:rPr lang="pt-BR" b="1" u="sng" dirty="0">
                <a:solidFill>
                  <a:srgbClr val="FF0000"/>
                </a:solidFill>
                <a:highlight>
                  <a:srgbClr val="FFFF00"/>
                </a:highlight>
              </a:rPr>
              <a:t>qualquer fase</a:t>
            </a:r>
            <a:r>
              <a:rPr lang="pt-BR" dirty="0"/>
              <a:t>, recebendo-o no </a:t>
            </a:r>
            <a:r>
              <a:rPr lang="pt-BR" u="sng" dirty="0"/>
              <a:t>estado em que se encontrar</a:t>
            </a:r>
            <a:r>
              <a:rPr lang="pt-BR" dirty="0"/>
              <a:t>.</a:t>
            </a:r>
          </a:p>
          <a:p>
            <a:pPr marL="0" indent="0" algn="just">
              <a:buNone/>
            </a:pPr>
            <a:r>
              <a:rPr lang="pt-BR" dirty="0"/>
              <a:t>	</a:t>
            </a:r>
          </a:p>
          <a:p>
            <a:pPr marL="0" indent="0" algn="just">
              <a:buNone/>
            </a:pPr>
            <a:r>
              <a:rPr lang="pt-BR" b="1" dirty="0"/>
              <a:t>QUESTIONAMENTOS</a:t>
            </a:r>
            <a:r>
              <a:rPr lang="pt-BR" dirty="0"/>
              <a:t>: </a:t>
            </a:r>
          </a:p>
          <a:p>
            <a:pPr marL="0" indent="0" algn="just">
              <a:buNone/>
            </a:pPr>
            <a:r>
              <a:rPr lang="pt-BR" dirty="0"/>
              <a:t>	Revel pode apelar? </a:t>
            </a:r>
          </a:p>
          <a:p>
            <a:pPr marL="0" indent="0" algn="just">
              <a:buNone/>
            </a:pPr>
            <a:r>
              <a:rPr lang="pt-BR" dirty="0"/>
              <a:t>	Pode participar de eventual prova pericial???</a:t>
            </a:r>
          </a:p>
          <a:p>
            <a:pPr marL="0" indent="0" algn="just">
              <a:buNone/>
            </a:pPr>
            <a:r>
              <a:rPr lang="pt-BR" dirty="0"/>
              <a:t>	</a:t>
            </a:r>
            <a:r>
              <a:rPr lang="pt-BR" dirty="0">
                <a:highlight>
                  <a:srgbClr val="FFFF00"/>
                </a:highlight>
              </a:rPr>
              <a:t>SIMMMMM!!!!</a:t>
            </a:r>
          </a:p>
        </p:txBody>
      </p:sp>
    </p:spTree>
    <p:extLst>
      <p:ext uri="{BB962C8B-B14F-4D97-AF65-F5344CB8AC3E}">
        <p14:creationId xmlns:p14="http://schemas.microsoft.com/office/powerpoint/2010/main" val="34562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1"/>
            <a:ext cx="9060109" cy="6778304"/>
          </a:xfrm>
        </p:spPr>
        <p:txBody>
          <a:bodyPr/>
          <a:lstStyle/>
          <a:p>
            <a:pPr marL="0" indent="0" algn="ctr">
              <a:buNone/>
            </a:pPr>
            <a:r>
              <a:rPr lang="pt-BR" dirty="0">
                <a:solidFill>
                  <a:srgbClr val="FF0000"/>
                </a:solidFill>
              </a:rPr>
              <a:t>DAS PROVIDÊNCIAS PRELIMINARES </a:t>
            </a:r>
          </a:p>
          <a:p>
            <a:pPr marL="0" indent="0" algn="ctr">
              <a:buNone/>
            </a:pPr>
            <a:r>
              <a:rPr lang="pt-BR" dirty="0">
                <a:solidFill>
                  <a:srgbClr val="FF0000"/>
                </a:solidFill>
              </a:rPr>
              <a:t>E DO SANEAMENTO</a:t>
            </a:r>
          </a:p>
          <a:p>
            <a:pPr marL="0" indent="0" algn="just">
              <a:buNone/>
            </a:pPr>
            <a:endParaRPr lang="pt-BR" dirty="0"/>
          </a:p>
          <a:p>
            <a:pPr marL="0" indent="0" algn="just">
              <a:buNone/>
            </a:pPr>
            <a:r>
              <a:rPr lang="pt-BR" dirty="0"/>
              <a:t> 	Art. 347. </a:t>
            </a:r>
            <a:r>
              <a:rPr lang="pt-BR" u="sng" dirty="0">
                <a:highlight>
                  <a:srgbClr val="FFFF00"/>
                </a:highlight>
              </a:rPr>
              <a:t>Findo o prazo para a contestação</a:t>
            </a:r>
            <a:r>
              <a:rPr lang="pt-BR" dirty="0"/>
              <a:t>, </a:t>
            </a:r>
            <a:r>
              <a:rPr lang="pt-BR" dirty="0">
                <a:solidFill>
                  <a:srgbClr val="FF0000"/>
                </a:solidFill>
              </a:rPr>
              <a:t>o juiz </a:t>
            </a:r>
            <a:r>
              <a:rPr lang="pt-BR" dirty="0"/>
              <a:t>tomará, conforme o caso, </a:t>
            </a:r>
            <a:r>
              <a:rPr lang="pt-BR" dirty="0">
                <a:solidFill>
                  <a:srgbClr val="FF0000"/>
                </a:solidFill>
              </a:rPr>
              <a:t>as </a:t>
            </a:r>
            <a:r>
              <a:rPr lang="pt-BR" b="1" u="sng" dirty="0">
                <a:solidFill>
                  <a:srgbClr val="FF0000"/>
                </a:solidFill>
              </a:rPr>
              <a:t>PROVIDÊNCIAS PRELIMINARES </a:t>
            </a:r>
            <a:r>
              <a:rPr lang="pt-BR" dirty="0"/>
              <a:t>constantes das seções deste Capítulo.</a:t>
            </a:r>
          </a:p>
          <a:p>
            <a:pPr marL="0" indent="0" algn="just">
              <a:buNone/>
            </a:pPr>
            <a:endParaRPr lang="pt-BR" dirty="0"/>
          </a:p>
          <a:p>
            <a:pPr marL="0" indent="0" algn="just">
              <a:buNone/>
            </a:pPr>
            <a:r>
              <a:rPr lang="pt-BR" dirty="0"/>
              <a:t>	-Início a fase de </a:t>
            </a:r>
            <a:r>
              <a:rPr lang="pt-BR" dirty="0">
                <a:solidFill>
                  <a:srgbClr val="FF0000"/>
                </a:solidFill>
              </a:rPr>
              <a:t>saneamento</a:t>
            </a:r>
            <a:r>
              <a:rPr lang="pt-BR" dirty="0"/>
              <a:t> do processo</a:t>
            </a:r>
          </a:p>
          <a:p>
            <a:pPr marL="0" indent="0" algn="just">
              <a:buNone/>
            </a:pPr>
            <a:r>
              <a:rPr lang="pt-BR" dirty="0"/>
              <a:t>	-Análise de matérias de </a:t>
            </a:r>
            <a:r>
              <a:rPr lang="pt-BR" dirty="0">
                <a:solidFill>
                  <a:srgbClr val="FF0000"/>
                </a:solidFill>
              </a:rPr>
              <a:t>ordem pública</a:t>
            </a:r>
          </a:p>
          <a:p>
            <a:pPr marL="0" indent="0" algn="just">
              <a:buNone/>
            </a:pPr>
            <a:r>
              <a:rPr lang="pt-BR" dirty="0"/>
              <a:t>	-Deve sanar (eventuais) vícios (</a:t>
            </a:r>
            <a:r>
              <a:rPr lang="pt-BR" dirty="0">
                <a:solidFill>
                  <a:srgbClr val="FF0000"/>
                </a:solidFill>
              </a:rPr>
              <a:t>sanáveis</a:t>
            </a:r>
            <a:r>
              <a:rPr lang="pt-BR" dirty="0"/>
              <a:t>)</a:t>
            </a:r>
          </a:p>
          <a:p>
            <a:pPr marL="0" indent="0" algn="just">
              <a:buNone/>
            </a:pPr>
            <a:r>
              <a:rPr lang="pt-BR" dirty="0"/>
              <a:t>	-</a:t>
            </a:r>
            <a:r>
              <a:rPr lang="pt-BR" b="1" u="sng" dirty="0"/>
              <a:t>Ou</a:t>
            </a:r>
            <a:r>
              <a:rPr lang="pt-BR" dirty="0"/>
              <a:t> Extinguir o feito</a:t>
            </a:r>
          </a:p>
        </p:txBody>
      </p:sp>
    </p:spTree>
    <p:extLst>
      <p:ext uri="{BB962C8B-B14F-4D97-AF65-F5344CB8AC3E}">
        <p14:creationId xmlns:p14="http://schemas.microsoft.com/office/powerpoint/2010/main" val="260502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1" y="58724"/>
            <a:ext cx="9143999" cy="6799276"/>
          </a:xfrm>
        </p:spPr>
        <p:txBody>
          <a:bodyPr>
            <a:normAutofit/>
          </a:bodyPr>
          <a:lstStyle/>
          <a:p>
            <a:pPr marL="0" indent="0" algn="ctr">
              <a:buNone/>
            </a:pPr>
            <a:r>
              <a:rPr lang="pt-BR" b="1" u="sng" dirty="0">
                <a:solidFill>
                  <a:srgbClr val="FF0000"/>
                </a:solidFill>
              </a:rPr>
              <a:t>DA</a:t>
            </a:r>
            <a:r>
              <a:rPr lang="pt-BR" b="1" u="sng" dirty="0"/>
              <a:t> </a:t>
            </a:r>
            <a:r>
              <a:rPr lang="pt-BR" b="1" u="sng" dirty="0">
                <a:solidFill>
                  <a:srgbClr val="FF0000"/>
                </a:solidFill>
              </a:rPr>
              <a:t>NÃO</a:t>
            </a:r>
            <a:r>
              <a:rPr lang="pt-BR" dirty="0">
                <a:solidFill>
                  <a:srgbClr val="FF0000"/>
                </a:solidFill>
              </a:rPr>
              <a:t> INCIDÊNCIA DOS </a:t>
            </a:r>
            <a:r>
              <a:rPr lang="pt-BR" b="1" u="sng" dirty="0">
                <a:solidFill>
                  <a:srgbClr val="FF0000"/>
                </a:solidFill>
                <a:highlight>
                  <a:srgbClr val="FFFF00"/>
                </a:highlight>
              </a:rPr>
              <a:t>EFEITOS DA REVELIA</a:t>
            </a:r>
          </a:p>
          <a:p>
            <a:pPr marL="0" indent="0" algn="just">
              <a:buNone/>
            </a:pPr>
            <a:endParaRPr lang="pt-BR" dirty="0"/>
          </a:p>
          <a:p>
            <a:pPr marL="0" indent="0" algn="just">
              <a:buNone/>
            </a:pPr>
            <a:r>
              <a:rPr lang="pt-BR" dirty="0"/>
              <a:t> 	Art. 348. </a:t>
            </a:r>
            <a:r>
              <a:rPr lang="pt-BR" u="sng" dirty="0"/>
              <a:t>Se o </a:t>
            </a:r>
            <a:r>
              <a:rPr lang="pt-BR" u="sng" dirty="0">
                <a:solidFill>
                  <a:srgbClr val="FF0000"/>
                </a:solidFill>
              </a:rPr>
              <a:t>réu não contestar</a:t>
            </a:r>
            <a:r>
              <a:rPr lang="pt-BR" u="sng" dirty="0"/>
              <a:t> a ação</a:t>
            </a:r>
            <a:r>
              <a:rPr lang="pt-BR" dirty="0"/>
              <a:t>, o juiz, </a:t>
            </a:r>
            <a:r>
              <a:rPr lang="pt-BR" dirty="0">
                <a:solidFill>
                  <a:srgbClr val="FF0000"/>
                </a:solidFill>
              </a:rPr>
              <a:t>verificando a inocorrência do efeito da revelia previsto no art. 344</a:t>
            </a:r>
            <a:r>
              <a:rPr lang="pt-BR" dirty="0"/>
              <a:t>, </a:t>
            </a:r>
            <a:r>
              <a:rPr lang="pt-BR" b="1" dirty="0"/>
              <a:t>ordenará que o </a:t>
            </a:r>
            <a:r>
              <a:rPr lang="pt-BR" b="1" u="sng" dirty="0">
                <a:highlight>
                  <a:srgbClr val="00FF00"/>
                </a:highlight>
              </a:rPr>
              <a:t>autor especifique as provas</a:t>
            </a:r>
            <a:r>
              <a:rPr lang="pt-BR" u="sng" dirty="0">
                <a:highlight>
                  <a:srgbClr val="00FF00"/>
                </a:highlight>
              </a:rPr>
              <a:t> </a:t>
            </a:r>
            <a:r>
              <a:rPr lang="pt-BR" b="1" u="sng" dirty="0">
                <a:highlight>
                  <a:srgbClr val="00FF00"/>
                </a:highlight>
              </a:rPr>
              <a:t>que pretenda produzir</a:t>
            </a:r>
            <a:r>
              <a:rPr lang="pt-BR" dirty="0"/>
              <a:t>, se ainda não as tiver indicado.</a:t>
            </a:r>
          </a:p>
          <a:p>
            <a:pPr marL="2063750" indent="0" algn="just">
              <a:buNone/>
            </a:pPr>
            <a:endParaRPr lang="pt-BR" sz="1500" dirty="0">
              <a:latin typeface="Bahnschrift" panose="020B0502040204020203" pitchFamily="34" charset="0"/>
              <a:cs typeface="Aparajita" panose="02020603050405020304" pitchFamily="18" charset="0"/>
            </a:endParaRPr>
          </a:p>
          <a:p>
            <a:pPr marL="2063750" indent="0" algn="just">
              <a:buNone/>
            </a:pPr>
            <a:r>
              <a:rPr lang="pt-BR" sz="1500" dirty="0">
                <a:latin typeface="Bahnschrift" panose="020B0502040204020203" pitchFamily="34" charset="0"/>
                <a:cs typeface="Aparajita" panose="02020603050405020304" pitchFamily="18" charset="0"/>
              </a:rPr>
              <a:t>Art. 373. O ônus da prova incumbe:</a:t>
            </a:r>
          </a:p>
          <a:p>
            <a:pPr marL="2063750" indent="0" algn="just">
              <a:buNone/>
            </a:pPr>
            <a:r>
              <a:rPr lang="pt-BR" sz="1500" dirty="0">
                <a:latin typeface="Bahnschrift" panose="020B0502040204020203" pitchFamily="34" charset="0"/>
                <a:cs typeface="Aparajita" panose="02020603050405020304" pitchFamily="18" charset="0"/>
              </a:rPr>
              <a:t>I - ao autor, quanto ao fato constitutivo de seu direito;</a:t>
            </a:r>
          </a:p>
          <a:p>
            <a:pPr marL="2063750" indent="0" algn="just">
              <a:buNone/>
            </a:pPr>
            <a:r>
              <a:rPr lang="pt-BR" sz="1500" dirty="0">
                <a:latin typeface="Bahnschrift" panose="020B0502040204020203" pitchFamily="34" charset="0"/>
                <a:cs typeface="Aparajita" panose="02020603050405020304" pitchFamily="18" charset="0"/>
              </a:rPr>
              <a:t>II - ao réu, quanto à existência de fato impeditivo, modificativo ou extintivo do direito do autor.</a:t>
            </a:r>
          </a:p>
          <a:p>
            <a:pPr marL="0" indent="0" algn="just">
              <a:buNone/>
            </a:pPr>
            <a:endParaRPr lang="pt-BR" dirty="0"/>
          </a:p>
          <a:p>
            <a:pPr marL="0" indent="0" algn="just">
              <a:buNone/>
            </a:pPr>
            <a:r>
              <a:rPr lang="pt-BR" b="1" i="1" dirty="0">
                <a:highlight>
                  <a:srgbClr val="008080"/>
                </a:highlight>
              </a:rPr>
              <a:t>REVEL “ATRASADINHO”...</a:t>
            </a:r>
          </a:p>
          <a:p>
            <a:pPr marL="0" indent="0" algn="just">
              <a:buNone/>
            </a:pPr>
            <a:r>
              <a:rPr lang="pt-BR" dirty="0"/>
              <a:t>	Art. 349. </a:t>
            </a:r>
            <a:r>
              <a:rPr lang="pt-BR" b="1" dirty="0"/>
              <a:t>Ao réu revel </a:t>
            </a:r>
            <a:r>
              <a:rPr lang="pt-BR" b="1" u="sng" dirty="0"/>
              <a:t>será lícita</a:t>
            </a:r>
            <a:r>
              <a:rPr lang="pt-BR" b="1" dirty="0"/>
              <a:t> a produção de provas</a:t>
            </a:r>
            <a:r>
              <a:rPr lang="pt-BR" dirty="0"/>
              <a:t>, contrapostas às alegações do autor, </a:t>
            </a:r>
            <a:r>
              <a:rPr lang="pt-BR" b="1" u="sng" dirty="0"/>
              <a:t>desde</a:t>
            </a:r>
            <a:r>
              <a:rPr lang="pt-BR" b="1" dirty="0"/>
              <a:t> que </a:t>
            </a:r>
            <a:r>
              <a:rPr lang="pt-BR" b="1" u="sng" dirty="0">
                <a:highlight>
                  <a:srgbClr val="FFFF00"/>
                </a:highlight>
              </a:rPr>
              <a:t>se faça representar nos autos a tempo</a:t>
            </a:r>
            <a:r>
              <a:rPr lang="pt-BR" b="1" dirty="0">
                <a:highlight>
                  <a:srgbClr val="FFFF00"/>
                </a:highlight>
              </a:rPr>
              <a:t> de praticar os atos processuais indispensáveis a essa produção</a:t>
            </a:r>
            <a:r>
              <a:rPr lang="pt-BR" dirty="0"/>
              <a:t>.</a:t>
            </a:r>
          </a:p>
        </p:txBody>
      </p:sp>
    </p:spTree>
    <p:extLst>
      <p:ext uri="{BB962C8B-B14F-4D97-AF65-F5344CB8AC3E}">
        <p14:creationId xmlns:p14="http://schemas.microsoft.com/office/powerpoint/2010/main" val="110401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1" y="0"/>
            <a:ext cx="9144000" cy="6857999"/>
          </a:xfrm>
        </p:spPr>
        <p:txBody>
          <a:bodyPr>
            <a:normAutofit/>
          </a:bodyPr>
          <a:lstStyle/>
          <a:p>
            <a:pPr marL="0" indent="0" algn="just">
              <a:buNone/>
            </a:pPr>
            <a:r>
              <a:rPr lang="pt-BR" b="1" dirty="0">
                <a:solidFill>
                  <a:srgbClr val="FF0000"/>
                </a:solidFill>
              </a:rPr>
              <a:t>ATRIBUIÇÃO DO RÉU</a:t>
            </a:r>
            <a:r>
              <a:rPr lang="pt-BR" sz="2400" dirty="0"/>
              <a:t>: DO FATO IMPEDITIVO, MODIFICATIVO OU EXTINTIVO </a:t>
            </a:r>
            <a:r>
              <a:rPr lang="pt-BR" sz="2400" dirty="0">
                <a:solidFill>
                  <a:srgbClr val="FF0000"/>
                </a:solidFill>
              </a:rPr>
              <a:t>DO DIREITO DO AUTOR</a:t>
            </a:r>
          </a:p>
          <a:p>
            <a:pPr marL="0" indent="0" algn="just">
              <a:buNone/>
            </a:pPr>
            <a:r>
              <a:rPr lang="pt-BR" sz="1600" b="0" i="1" dirty="0">
                <a:solidFill>
                  <a:srgbClr val="000000"/>
                </a:solidFill>
                <a:effectLst/>
                <a:latin typeface="Arial" panose="020B0604020202020204" pitchFamily="34" charset="0"/>
              </a:rPr>
              <a:t>Art. 373. O ônus da prova incumbe: II - ao réu, quanto à existência de fato impeditivo, modificativo ou extintivo do direito do autor.</a:t>
            </a:r>
            <a:endParaRPr lang="pt-BR" sz="2400" i="1" dirty="0"/>
          </a:p>
          <a:p>
            <a:pPr marL="0" indent="0" algn="just">
              <a:buNone/>
            </a:pPr>
            <a:r>
              <a:rPr lang="pt-BR" sz="2400" dirty="0"/>
              <a:t>	</a:t>
            </a:r>
            <a:r>
              <a:rPr lang="pt-BR" dirty="0"/>
              <a:t>Art. 350. Se o réu alegar </a:t>
            </a:r>
            <a:r>
              <a:rPr lang="pt-BR" dirty="0">
                <a:solidFill>
                  <a:srgbClr val="FF0000"/>
                </a:solidFill>
              </a:rPr>
              <a:t>fato impeditivo</a:t>
            </a:r>
            <a:r>
              <a:rPr lang="pt-BR" dirty="0"/>
              <a:t>, </a:t>
            </a:r>
            <a:r>
              <a:rPr lang="pt-BR" u="sng" dirty="0"/>
              <a:t>modificativo</a:t>
            </a:r>
            <a:r>
              <a:rPr lang="pt-BR" dirty="0"/>
              <a:t> ou </a:t>
            </a:r>
            <a:r>
              <a:rPr lang="pt-BR" dirty="0">
                <a:solidFill>
                  <a:srgbClr val="FF0000"/>
                </a:solidFill>
              </a:rPr>
              <a:t>extintivo</a:t>
            </a:r>
            <a:r>
              <a:rPr lang="pt-BR" dirty="0"/>
              <a:t> do direito do autor, este será ouvido no prazo de 15 dias, </a:t>
            </a:r>
            <a:r>
              <a:rPr lang="pt-BR" b="1" dirty="0"/>
              <a:t>permitindo-lhe o juiz a produção de prova</a:t>
            </a:r>
            <a:r>
              <a:rPr lang="pt-BR" dirty="0"/>
              <a:t>.</a:t>
            </a:r>
          </a:p>
          <a:p>
            <a:pPr marL="0" indent="0" algn="just">
              <a:buNone/>
            </a:pPr>
            <a:endParaRPr lang="pt-BR" dirty="0"/>
          </a:p>
          <a:p>
            <a:pPr marL="0" indent="0" algn="ctr">
              <a:buNone/>
            </a:pPr>
            <a:r>
              <a:rPr lang="pt-BR" b="1" dirty="0">
                <a:solidFill>
                  <a:srgbClr val="FF0000"/>
                </a:solidFill>
                <a:highlight>
                  <a:srgbClr val="FFFF00"/>
                </a:highlight>
              </a:rPr>
              <a:t>RÉPLICA</a:t>
            </a:r>
          </a:p>
          <a:p>
            <a:pPr marL="0" indent="0" algn="just">
              <a:buNone/>
            </a:pPr>
            <a:r>
              <a:rPr lang="pt-BR" dirty="0"/>
              <a:t> 	Art. 351. Se o réu alegar qualquer das matérias </a:t>
            </a:r>
            <a:r>
              <a:rPr lang="pt-BR" b="1" dirty="0">
                <a:solidFill>
                  <a:srgbClr val="FF0000"/>
                </a:solidFill>
                <a:highlight>
                  <a:srgbClr val="FFFF00"/>
                </a:highlight>
              </a:rPr>
              <a:t>ENUMERADAS</a:t>
            </a:r>
            <a:r>
              <a:rPr lang="pt-BR" dirty="0">
                <a:solidFill>
                  <a:srgbClr val="FF0000"/>
                </a:solidFill>
                <a:highlight>
                  <a:srgbClr val="FFFF00"/>
                </a:highlight>
              </a:rPr>
              <a:t> no art. 337</a:t>
            </a:r>
            <a:r>
              <a:rPr lang="pt-BR" dirty="0"/>
              <a:t>, o juiz </a:t>
            </a:r>
            <a:r>
              <a:rPr lang="pt-BR" b="1" dirty="0"/>
              <a:t>determinará a oitiva </a:t>
            </a:r>
            <a:r>
              <a:rPr lang="pt-BR" dirty="0"/>
              <a:t>do autor no prazo de 15 dias, </a:t>
            </a:r>
            <a:r>
              <a:rPr lang="pt-BR" b="1" u="sng" dirty="0"/>
              <a:t>permitindo-lhe a produção de prova</a:t>
            </a:r>
            <a:r>
              <a:rPr lang="pt-BR" dirty="0"/>
              <a:t>.</a:t>
            </a:r>
          </a:p>
          <a:p>
            <a:pPr marL="0" indent="0" algn="ctr">
              <a:buNone/>
            </a:pPr>
            <a:r>
              <a:rPr lang="pt-BR" dirty="0"/>
              <a:t>MATÉRIA DE ORDEM PRELIMINAR – ART. 337</a:t>
            </a:r>
          </a:p>
          <a:p>
            <a:pPr marL="0" indent="0" algn="just">
              <a:buNone/>
            </a:pPr>
            <a:r>
              <a:rPr lang="pt-BR" dirty="0"/>
              <a:t>	</a:t>
            </a:r>
            <a:r>
              <a:rPr lang="pt-BR" dirty="0">
                <a:highlight>
                  <a:srgbClr val="FFFF00"/>
                </a:highlight>
              </a:rPr>
              <a:t>TRÉPLICA</a:t>
            </a:r>
            <a:r>
              <a:rPr lang="pt-BR" dirty="0"/>
              <a:t> = réu se manifesta sobre a réplica</a:t>
            </a:r>
          </a:p>
        </p:txBody>
      </p:sp>
    </p:spTree>
    <p:extLst>
      <p:ext uri="{BB962C8B-B14F-4D97-AF65-F5344CB8AC3E}">
        <p14:creationId xmlns:p14="http://schemas.microsoft.com/office/powerpoint/2010/main" val="387162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1" y="75500"/>
            <a:ext cx="9144000" cy="6782499"/>
          </a:xfrm>
        </p:spPr>
        <p:txBody>
          <a:bodyPr>
            <a:normAutofit fontScale="92500"/>
          </a:bodyPr>
          <a:lstStyle/>
          <a:p>
            <a:pPr marL="0" indent="0" algn="just">
              <a:buNone/>
            </a:pPr>
            <a:r>
              <a:rPr lang="pt-BR" b="1" dirty="0"/>
              <a:t>CORREÇÃO DE IRREGULARIDADES SANÁVEIS</a:t>
            </a:r>
          </a:p>
          <a:p>
            <a:pPr marL="0" indent="0" algn="just">
              <a:buNone/>
            </a:pPr>
            <a:r>
              <a:rPr lang="pt-BR" dirty="0"/>
              <a:t>	Art. 352. Verificando a existência de irregularidades ou de </a:t>
            </a:r>
            <a:r>
              <a:rPr lang="pt-BR" dirty="0">
                <a:solidFill>
                  <a:srgbClr val="FF0000"/>
                </a:solidFill>
                <a:highlight>
                  <a:srgbClr val="FFFF00"/>
                </a:highlight>
              </a:rPr>
              <a:t>vícios sanáveis</a:t>
            </a:r>
            <a:r>
              <a:rPr lang="pt-BR" dirty="0"/>
              <a:t>, o juiz determinará sua correção em prazo </a:t>
            </a:r>
            <a:r>
              <a:rPr lang="pt-BR" dirty="0">
                <a:solidFill>
                  <a:srgbClr val="FF0000"/>
                </a:solidFill>
              </a:rPr>
              <a:t>nunca superior a 30 (trinta) dias</a:t>
            </a:r>
            <a:r>
              <a:rPr lang="pt-BR" dirty="0"/>
              <a:t>.</a:t>
            </a:r>
          </a:p>
          <a:p>
            <a:pPr marL="0" indent="0" algn="just">
              <a:buNone/>
            </a:pPr>
            <a:r>
              <a:rPr lang="pt-BR" sz="1900" dirty="0">
                <a:latin typeface="Abadi Extra Light" panose="020B0204020104020204" pitchFamily="34" charset="0"/>
              </a:rPr>
              <a:t>Principio da Primazia do julgamento do mérito. Exemplo: juntada procuração, guia de custas etc.</a:t>
            </a:r>
          </a:p>
          <a:p>
            <a:pPr marL="0" indent="0" algn="just">
              <a:buNone/>
            </a:pPr>
            <a:endParaRPr lang="pt-BR" dirty="0"/>
          </a:p>
          <a:p>
            <a:pPr marL="0" indent="0" algn="just">
              <a:buNone/>
            </a:pPr>
            <a:r>
              <a:rPr lang="pt-BR" sz="2500" b="1" dirty="0"/>
              <a:t>ENCERRAMENTO DAS PROVIDÊNCIAS PRELIMINARES</a:t>
            </a:r>
          </a:p>
          <a:p>
            <a:pPr marL="0" indent="0" algn="just">
              <a:buNone/>
            </a:pPr>
            <a:r>
              <a:rPr lang="pt-BR" dirty="0"/>
              <a:t> 	Art. 353. Cumpridas as providências preliminares ou não havendo necessidade delas, o juiz proferirá </a:t>
            </a:r>
            <a:r>
              <a:rPr lang="pt-BR" dirty="0">
                <a:solidFill>
                  <a:srgbClr val="FF0000"/>
                </a:solidFill>
              </a:rPr>
              <a:t>julgamento conforme o estado do processo...</a:t>
            </a:r>
          </a:p>
          <a:p>
            <a:pPr marL="0" indent="0" algn="just">
              <a:buNone/>
            </a:pPr>
            <a:endParaRPr lang="pt-BR" dirty="0">
              <a:solidFill>
                <a:srgbClr val="FF0000"/>
              </a:solidFill>
            </a:endParaRPr>
          </a:p>
          <a:p>
            <a:pPr marL="0" indent="0" algn="just">
              <a:buNone/>
            </a:pPr>
            <a:r>
              <a:rPr lang="pt-BR" b="1" dirty="0">
                <a:solidFill>
                  <a:srgbClr val="FF0000"/>
                </a:solidFill>
                <a:highlight>
                  <a:srgbClr val="FFFF00"/>
                </a:highlight>
              </a:rPr>
              <a:t>OBRIGATÓRIO SABER</a:t>
            </a:r>
            <a:r>
              <a:rPr lang="pt-BR" dirty="0">
                <a:solidFill>
                  <a:srgbClr val="FF0000"/>
                </a:solidFill>
                <a:highlight>
                  <a:srgbClr val="FFFF00"/>
                </a:highlight>
              </a:rPr>
              <a:t>:</a:t>
            </a:r>
          </a:p>
          <a:p>
            <a:pPr marL="0" indent="0" algn="just">
              <a:buNone/>
            </a:pPr>
            <a:r>
              <a:rPr lang="pt-BR" dirty="0"/>
              <a:t>   REVELIA: o que é? Quais efeitos consequências? Limite temporal da revelia? Revel pode praticar atos processuais?</a:t>
            </a:r>
          </a:p>
          <a:p>
            <a:pPr marL="0" indent="0" algn="just">
              <a:buNone/>
            </a:pPr>
            <a:r>
              <a:rPr lang="pt-BR" dirty="0"/>
              <a:t>   RECONVENÇÃO: o que é? Natureza jurídica? Requisitos?</a:t>
            </a:r>
          </a:p>
        </p:txBody>
      </p:sp>
    </p:spTree>
    <p:extLst>
      <p:ext uri="{BB962C8B-B14F-4D97-AF65-F5344CB8AC3E}">
        <p14:creationId xmlns:p14="http://schemas.microsoft.com/office/powerpoint/2010/main" val="352532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1" y="0"/>
            <a:ext cx="9144000" cy="6858000"/>
          </a:xfrm>
        </p:spPr>
        <p:txBody>
          <a:bodyPr>
            <a:normAutofit/>
          </a:bodyPr>
          <a:lstStyle/>
          <a:p>
            <a:pPr marL="0" indent="0" algn="just">
              <a:buNone/>
            </a:pPr>
            <a:r>
              <a:rPr lang="pt-BR" b="1" dirty="0"/>
              <a:t>MODELO MANDADO DE CITAÇÃO</a:t>
            </a:r>
          </a:p>
          <a:p>
            <a:pPr marL="0" indent="0" algn="ctr">
              <a:buNone/>
            </a:pPr>
            <a:r>
              <a:rPr lang="pt-BR" b="1" dirty="0"/>
              <a:t>ATENTE:</a:t>
            </a:r>
          </a:p>
          <a:p>
            <a:pPr marL="0" indent="0" algn="just">
              <a:buNone/>
            </a:pPr>
            <a:r>
              <a:rPr lang="pt-BR" b="1" dirty="0"/>
              <a:t>1-FINALIDADE     2-PRAZO   3-VEDADO ART. 340 CPC</a:t>
            </a:r>
          </a:p>
          <a:p>
            <a:pPr marL="0" indent="0" algn="just">
              <a:buNone/>
            </a:pPr>
            <a:endParaRPr lang="pt-BR" dirty="0"/>
          </a:p>
        </p:txBody>
      </p:sp>
      <p:graphicFrame>
        <p:nvGraphicFramePr>
          <p:cNvPr id="2" name="Objeto 1">
            <a:extLst>
              <a:ext uri="{FF2B5EF4-FFF2-40B4-BE49-F238E27FC236}">
                <a16:creationId xmlns:a16="http://schemas.microsoft.com/office/drawing/2014/main" id="{067C1401-119F-4152-81C1-BE83083D5AA0}"/>
              </a:ext>
            </a:extLst>
          </p:cNvPr>
          <p:cNvGraphicFramePr>
            <a:graphicFrameLocks noChangeAspect="1"/>
          </p:cNvGraphicFramePr>
          <p:nvPr>
            <p:extLst>
              <p:ext uri="{D42A27DB-BD31-4B8C-83A1-F6EECF244321}">
                <p14:modId xmlns:p14="http://schemas.microsoft.com/office/powerpoint/2010/main" val="3199112495"/>
              </p:ext>
            </p:extLst>
          </p:nvPr>
        </p:nvGraphicFramePr>
        <p:xfrm>
          <a:off x="277812" y="1719743"/>
          <a:ext cx="8588375" cy="4995644"/>
        </p:xfrm>
        <a:graphic>
          <a:graphicData uri="http://schemas.openxmlformats.org/presentationml/2006/ole">
            <mc:AlternateContent xmlns:mc="http://schemas.openxmlformats.org/markup-compatibility/2006">
              <mc:Choice xmlns:v="urn:schemas-microsoft-com:vml" Requires="v">
                <p:oleObj name="Bitmap Image" r:id="rId2" imgW="8587800" imgH="2301120" progId="PBrush">
                  <p:embed/>
                </p:oleObj>
              </mc:Choice>
              <mc:Fallback>
                <p:oleObj name="Bitmap Image" r:id="rId2" imgW="8587800" imgH="2301120" progId="PBrush">
                  <p:embed/>
                  <p:pic>
                    <p:nvPicPr>
                      <p:cNvPr id="2" name="Objeto 1">
                        <a:extLst>
                          <a:ext uri="{FF2B5EF4-FFF2-40B4-BE49-F238E27FC236}">
                            <a16:creationId xmlns:a16="http://schemas.microsoft.com/office/drawing/2014/main" id="{067C1401-119F-4152-81C1-BE83083D5AA0}"/>
                          </a:ext>
                        </a:extLst>
                      </p:cNvPr>
                      <p:cNvPicPr/>
                      <p:nvPr/>
                    </p:nvPicPr>
                    <p:blipFill>
                      <a:blip r:embed="rId3"/>
                      <a:stretch>
                        <a:fillRect/>
                      </a:stretch>
                    </p:blipFill>
                    <p:spPr>
                      <a:xfrm>
                        <a:off x="277812" y="1719743"/>
                        <a:ext cx="8588375" cy="4995644"/>
                      </a:xfrm>
                      <a:prstGeom prst="rect">
                        <a:avLst/>
                      </a:prstGeom>
                    </p:spPr>
                  </p:pic>
                </p:oleObj>
              </mc:Fallback>
            </mc:AlternateContent>
          </a:graphicData>
        </a:graphic>
      </p:graphicFrame>
      <p:cxnSp>
        <p:nvCxnSpPr>
          <p:cNvPr id="5" name="Conector reto 4">
            <a:extLst>
              <a:ext uri="{FF2B5EF4-FFF2-40B4-BE49-F238E27FC236}">
                <a16:creationId xmlns:a16="http://schemas.microsoft.com/office/drawing/2014/main" id="{5C991886-1C11-DCAB-ACED-C0705F708A22}"/>
              </a:ext>
            </a:extLst>
          </p:cNvPr>
          <p:cNvCxnSpPr/>
          <p:nvPr/>
        </p:nvCxnSpPr>
        <p:spPr>
          <a:xfrm>
            <a:off x="4311941" y="3204594"/>
            <a:ext cx="11912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2195BCCC-2613-34C4-5377-259048997DB1}"/>
              </a:ext>
            </a:extLst>
          </p:cNvPr>
          <p:cNvCxnSpPr/>
          <p:nvPr/>
        </p:nvCxnSpPr>
        <p:spPr>
          <a:xfrm>
            <a:off x="7232708" y="2232869"/>
            <a:ext cx="11912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2610DFEB-B6A2-8505-0F2D-EE74DC88BAB6}"/>
              </a:ext>
            </a:extLst>
          </p:cNvPr>
          <p:cNvCxnSpPr>
            <a:cxnSpLocks/>
          </p:cNvCxnSpPr>
          <p:nvPr/>
        </p:nvCxnSpPr>
        <p:spPr>
          <a:xfrm>
            <a:off x="3180826" y="2652319"/>
            <a:ext cx="19196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1513ECC8-DB81-63B1-F5AD-F7AC7D182CB8}"/>
              </a:ext>
            </a:extLst>
          </p:cNvPr>
          <p:cNvCxnSpPr/>
          <p:nvPr/>
        </p:nvCxnSpPr>
        <p:spPr>
          <a:xfrm>
            <a:off x="1461082" y="3600275"/>
            <a:ext cx="11912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DBAC9E6C-8F32-92F8-E781-1FB649FFDB40}"/>
              </a:ext>
            </a:extLst>
          </p:cNvPr>
          <p:cNvCxnSpPr>
            <a:cxnSpLocks/>
          </p:cNvCxnSpPr>
          <p:nvPr/>
        </p:nvCxnSpPr>
        <p:spPr>
          <a:xfrm>
            <a:off x="6217640" y="3600275"/>
            <a:ext cx="147506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090EA5CD-3E87-400A-B134-8C103970453F}"/>
              </a:ext>
            </a:extLst>
          </p:cNvPr>
          <p:cNvCxnSpPr>
            <a:cxnSpLocks/>
          </p:cNvCxnSpPr>
          <p:nvPr/>
        </p:nvCxnSpPr>
        <p:spPr>
          <a:xfrm>
            <a:off x="2736209" y="4447563"/>
            <a:ext cx="15757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1CAD779D-3E19-A3B1-4556-3E6A9ACA1B3C}"/>
              </a:ext>
            </a:extLst>
          </p:cNvPr>
          <p:cNvCxnSpPr/>
          <p:nvPr/>
        </p:nvCxnSpPr>
        <p:spPr>
          <a:xfrm>
            <a:off x="4598564" y="5294851"/>
            <a:ext cx="11912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24021BDE-E424-C03D-76EE-143BDD3EB4F3}"/>
              </a:ext>
            </a:extLst>
          </p:cNvPr>
          <p:cNvCxnSpPr>
            <a:cxnSpLocks/>
          </p:cNvCxnSpPr>
          <p:nvPr/>
        </p:nvCxnSpPr>
        <p:spPr>
          <a:xfrm>
            <a:off x="7097086" y="6091805"/>
            <a:ext cx="161956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C50C23E2-6329-1848-2DC4-1B47B3131A3D}"/>
              </a:ext>
            </a:extLst>
          </p:cNvPr>
          <p:cNvCxnSpPr/>
          <p:nvPr/>
        </p:nvCxnSpPr>
        <p:spPr>
          <a:xfrm>
            <a:off x="2100043" y="6511255"/>
            <a:ext cx="119123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22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grpSp>
        <p:nvGrpSpPr>
          <p:cNvPr id="1169" name="Google Shape;1169;p28"/>
          <p:cNvGrpSpPr/>
          <p:nvPr/>
        </p:nvGrpSpPr>
        <p:grpSpPr>
          <a:xfrm>
            <a:off x="4458903" y="2544625"/>
            <a:ext cx="1910758" cy="1336588"/>
            <a:chOff x="4472873" y="2732081"/>
            <a:chExt cx="1910758" cy="1336588"/>
          </a:xfrm>
        </p:grpSpPr>
        <p:sp>
          <p:nvSpPr>
            <p:cNvPr id="1176" name="Google Shape;1176;p28"/>
            <p:cNvSpPr/>
            <p:nvPr/>
          </p:nvSpPr>
          <p:spPr>
            <a:xfrm>
              <a:off x="4472873" y="2732081"/>
              <a:ext cx="1910758" cy="440034"/>
            </a:xfrm>
            <a:custGeom>
              <a:avLst/>
              <a:gdLst/>
              <a:ahLst/>
              <a:cxnLst/>
              <a:rect l="l" t="t" r="r" b="b"/>
              <a:pathLst>
                <a:path w="36351" h="12384" extrusionOk="0">
                  <a:moveTo>
                    <a:pt x="1" y="1"/>
                  </a:moveTo>
                  <a:lnTo>
                    <a:pt x="1" y="1358"/>
                  </a:lnTo>
                  <a:cubicBezTo>
                    <a:pt x="2429" y="1644"/>
                    <a:pt x="4311" y="3692"/>
                    <a:pt x="4311" y="6192"/>
                  </a:cubicBezTo>
                  <a:cubicBezTo>
                    <a:pt x="4311" y="8692"/>
                    <a:pt x="2429" y="10752"/>
                    <a:pt x="1" y="11038"/>
                  </a:cubicBezTo>
                  <a:lnTo>
                    <a:pt x="1" y="12383"/>
                  </a:lnTo>
                  <a:lnTo>
                    <a:pt x="32040" y="12383"/>
                  </a:lnTo>
                  <a:lnTo>
                    <a:pt x="32040" y="10502"/>
                  </a:lnTo>
                  <a:cubicBezTo>
                    <a:pt x="34422" y="10502"/>
                    <a:pt x="36350" y="8573"/>
                    <a:pt x="36350" y="6192"/>
                  </a:cubicBezTo>
                  <a:cubicBezTo>
                    <a:pt x="36350" y="3823"/>
                    <a:pt x="34422" y="1894"/>
                    <a:pt x="32040" y="1894"/>
                  </a:cubicBezTo>
                  <a:lnTo>
                    <a:pt x="32040" y="1"/>
                  </a:lnTo>
                  <a:close/>
                </a:path>
              </a:pathLst>
            </a:custGeom>
            <a:solidFill>
              <a:srgbClr val="4949E7"/>
            </a:solidFill>
            <a:ln>
              <a:noFill/>
            </a:ln>
          </p:spPr>
          <p:txBody>
            <a:bodyPr spcFirstLastPara="1" wrap="square" lIns="91425" tIns="91425" rIns="91425" bIns="91425" anchor="ctr" anchorCtr="0">
              <a:noAutofit/>
            </a:bodyPr>
            <a:lstStyle/>
            <a:p>
              <a:pPr algn="ctr"/>
              <a:r>
                <a:rPr lang="pt-BR" sz="1200" dirty="0">
                  <a:solidFill>
                    <a:srgbClr val="FFFFFF"/>
                  </a:solidFill>
                  <a:latin typeface="Fira Sans Extra Condensed Medium"/>
                  <a:ea typeface="Fira Sans Extra Condensed Medium"/>
                  <a:cs typeface="Fira Sans Extra Condensed Medium"/>
                  <a:sym typeface="Fira Sans Extra Condensed Medium"/>
                </a:rPr>
                <a:t>CONCILIAÇÃO</a:t>
              </a:r>
            </a:p>
            <a:p>
              <a:pPr algn="ctr"/>
              <a:r>
                <a:rPr lang="pt-BR" sz="1200" dirty="0">
                  <a:solidFill>
                    <a:srgbClr val="FFFFFF"/>
                  </a:solidFill>
                  <a:latin typeface="Fira Sans Extra Condensed Medium"/>
                  <a:ea typeface="Fira Sans Extra Condensed Medium"/>
                  <a:cs typeface="Fira Sans Extra Condensed Medium"/>
                  <a:sym typeface="Fira Sans Extra Condensed Medium"/>
                </a:rPr>
                <a:t>ART. 334</a:t>
              </a:r>
              <a:endParaRPr sz="12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178" name="Google Shape;1178;p28"/>
            <p:cNvSpPr txBox="1"/>
            <p:nvPr/>
          </p:nvSpPr>
          <p:spPr>
            <a:xfrm>
              <a:off x="4509800" y="3398662"/>
              <a:ext cx="1167300" cy="670007"/>
            </a:xfrm>
            <a:prstGeom prst="rect">
              <a:avLst/>
            </a:prstGeom>
            <a:noFill/>
            <a:ln>
              <a:noFill/>
            </a:ln>
          </p:spPr>
          <p:txBody>
            <a:bodyPr spcFirstLastPara="1" wrap="square" lIns="91425" tIns="91425" rIns="91425" bIns="91425" anchor="ctr" anchorCtr="0">
              <a:noAutofit/>
            </a:bodyPr>
            <a:lstStyle/>
            <a:p>
              <a:pPr algn="ctr"/>
              <a:endParaRPr sz="1200" dirty="0">
                <a:solidFill>
                  <a:srgbClr val="434343"/>
                </a:solidFill>
                <a:latin typeface="Roboto"/>
                <a:ea typeface="Roboto"/>
                <a:cs typeface="Roboto"/>
                <a:sym typeface="Roboto"/>
              </a:endParaRPr>
            </a:p>
          </p:txBody>
        </p:sp>
      </p:grpSp>
      <p:grpSp>
        <p:nvGrpSpPr>
          <p:cNvPr id="1206" name="Google Shape;1206;p28"/>
          <p:cNvGrpSpPr/>
          <p:nvPr/>
        </p:nvGrpSpPr>
        <p:grpSpPr>
          <a:xfrm>
            <a:off x="71998" y="2711594"/>
            <a:ext cx="811142" cy="729013"/>
            <a:chOff x="878674" y="2805683"/>
            <a:chExt cx="1291216" cy="729013"/>
          </a:xfrm>
        </p:grpSpPr>
        <p:sp>
          <p:nvSpPr>
            <p:cNvPr id="1211" name="Google Shape;1211;p28"/>
            <p:cNvSpPr/>
            <p:nvPr/>
          </p:nvSpPr>
          <p:spPr>
            <a:xfrm>
              <a:off x="878674" y="2805683"/>
              <a:ext cx="1291216" cy="118132"/>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0" y="12383"/>
                  </a:lnTo>
                  <a:lnTo>
                    <a:pt x="32040" y="10502"/>
                  </a:lnTo>
                  <a:cubicBezTo>
                    <a:pt x="34410" y="10502"/>
                    <a:pt x="36338" y="8573"/>
                    <a:pt x="36338" y="6192"/>
                  </a:cubicBezTo>
                  <a:cubicBezTo>
                    <a:pt x="36338" y="3823"/>
                    <a:pt x="34410" y="1894"/>
                    <a:pt x="32040" y="1894"/>
                  </a:cubicBezTo>
                  <a:lnTo>
                    <a:pt x="32040" y="1"/>
                  </a:lnTo>
                  <a:close/>
                </a:path>
              </a:pathLst>
            </a:custGeom>
            <a:solidFill>
              <a:schemeClr val="tx1">
                <a:lumMod val="95000"/>
                <a:lumOff val="5000"/>
              </a:schemeClr>
            </a:solidFill>
            <a:ln>
              <a:noFill/>
            </a:ln>
          </p:spPr>
          <p:txBody>
            <a:bodyPr spcFirstLastPara="1" wrap="square" lIns="91425" tIns="91425" rIns="91425" bIns="91425" anchor="ctr" anchorCtr="0">
              <a:noAutofit/>
            </a:bodyPr>
            <a:lstStyle/>
            <a:p>
              <a:pPr algn="ctr"/>
              <a:r>
                <a:rPr lang="en" sz="800" dirty="0">
                  <a:solidFill>
                    <a:srgbClr val="FFFFFF"/>
                  </a:solidFill>
                  <a:latin typeface="Fira Sans Extra Condensed Medium"/>
                  <a:ea typeface="Fira Sans Extra Condensed Medium"/>
                  <a:cs typeface="Fira Sans Extra Condensed Medium"/>
                  <a:sym typeface="Fira Sans Extra Condensed Medium"/>
                </a:rPr>
                <a:t>ANTECEDENTE</a:t>
              </a:r>
              <a:endParaRPr sz="8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213" name="Google Shape;1213;p28"/>
            <p:cNvSpPr txBox="1"/>
            <p:nvPr/>
          </p:nvSpPr>
          <p:spPr>
            <a:xfrm>
              <a:off x="972189" y="2923815"/>
              <a:ext cx="1167300" cy="610881"/>
            </a:xfrm>
            <a:prstGeom prst="rect">
              <a:avLst/>
            </a:prstGeom>
            <a:noFill/>
            <a:ln>
              <a:noFill/>
            </a:ln>
          </p:spPr>
          <p:txBody>
            <a:bodyPr spcFirstLastPara="1" wrap="square" lIns="91425" tIns="91425" rIns="91425" bIns="91425" anchor="ctr" anchorCtr="0">
              <a:noAutofit/>
            </a:bodyPr>
            <a:lstStyle/>
            <a:p>
              <a:pPr algn="ctr"/>
              <a:r>
                <a:rPr lang="pt-BR" sz="1200" dirty="0">
                  <a:solidFill>
                    <a:srgbClr val="434343"/>
                  </a:solidFill>
                  <a:latin typeface="Roboto"/>
                  <a:ea typeface="Roboto"/>
                  <a:cs typeface="Roboto"/>
                  <a:sym typeface="Roboto"/>
                </a:rPr>
                <a:t>Art. 303</a:t>
              </a:r>
              <a:endParaRPr lang="en" sz="1200" dirty="0">
                <a:solidFill>
                  <a:srgbClr val="434343"/>
                </a:solidFill>
                <a:latin typeface="Roboto"/>
                <a:ea typeface="Roboto"/>
                <a:cs typeface="Roboto"/>
                <a:sym typeface="Roboto"/>
              </a:endParaRPr>
            </a:p>
            <a:p>
              <a:pPr algn="ctr"/>
              <a:endParaRPr sz="2800" dirty="0">
                <a:solidFill>
                  <a:srgbClr val="434343"/>
                </a:solidFill>
                <a:latin typeface="Roboto"/>
                <a:ea typeface="Roboto"/>
                <a:cs typeface="Roboto"/>
                <a:sym typeface="Roboto"/>
              </a:endParaRPr>
            </a:p>
          </p:txBody>
        </p:sp>
      </p:grpSp>
      <p:grpSp>
        <p:nvGrpSpPr>
          <p:cNvPr id="1214" name="Google Shape;1214;p28"/>
          <p:cNvGrpSpPr/>
          <p:nvPr/>
        </p:nvGrpSpPr>
        <p:grpSpPr>
          <a:xfrm>
            <a:off x="1955832" y="3198898"/>
            <a:ext cx="1627326" cy="670006"/>
            <a:chOff x="1839565" y="3266562"/>
            <a:chExt cx="1627326" cy="667002"/>
          </a:xfrm>
        </p:grpSpPr>
        <p:sp>
          <p:nvSpPr>
            <p:cNvPr id="1230" name="Google Shape;1230;p28"/>
            <p:cNvSpPr/>
            <p:nvPr/>
          </p:nvSpPr>
          <p:spPr>
            <a:xfrm>
              <a:off x="1839565" y="3294426"/>
              <a:ext cx="1627326" cy="370009"/>
            </a:xfrm>
            <a:custGeom>
              <a:avLst/>
              <a:gdLst/>
              <a:ahLst/>
              <a:cxnLst/>
              <a:rect l="l" t="t" r="r" b="b"/>
              <a:pathLst>
                <a:path w="36351" h="12384" extrusionOk="0">
                  <a:moveTo>
                    <a:pt x="1" y="1"/>
                  </a:moveTo>
                  <a:lnTo>
                    <a:pt x="1" y="1358"/>
                  </a:lnTo>
                  <a:cubicBezTo>
                    <a:pt x="2430" y="1644"/>
                    <a:pt x="4311" y="3692"/>
                    <a:pt x="4311" y="6192"/>
                  </a:cubicBezTo>
                  <a:cubicBezTo>
                    <a:pt x="4311" y="8692"/>
                    <a:pt x="2430" y="10752"/>
                    <a:pt x="1" y="11038"/>
                  </a:cubicBezTo>
                  <a:lnTo>
                    <a:pt x="1" y="12383"/>
                  </a:lnTo>
                  <a:lnTo>
                    <a:pt x="32041" y="12383"/>
                  </a:lnTo>
                  <a:lnTo>
                    <a:pt x="32041" y="10502"/>
                  </a:lnTo>
                  <a:cubicBezTo>
                    <a:pt x="34422" y="10502"/>
                    <a:pt x="36351" y="8573"/>
                    <a:pt x="36351" y="6192"/>
                  </a:cubicBezTo>
                  <a:cubicBezTo>
                    <a:pt x="36351" y="3823"/>
                    <a:pt x="34422" y="1894"/>
                    <a:pt x="32041" y="1894"/>
                  </a:cubicBezTo>
                  <a:lnTo>
                    <a:pt x="32041" y="1"/>
                  </a:lnTo>
                  <a:close/>
                </a:path>
              </a:pathLst>
            </a:custGeom>
            <a:solidFill>
              <a:srgbClr val="69E781"/>
            </a:solidFill>
            <a:ln>
              <a:noFill/>
            </a:ln>
          </p:spPr>
          <p:txBody>
            <a:bodyPr spcFirstLastPara="1" wrap="square" lIns="91425" tIns="91425" rIns="91425" bIns="91425" anchor="ctr" anchorCtr="0">
              <a:noAutofit/>
            </a:bodyPr>
            <a:lstStyle/>
            <a:p>
              <a:pPr algn="ctr"/>
              <a:r>
                <a:rPr lang="pt-BR" sz="1300" dirty="0">
                  <a:solidFill>
                    <a:srgbClr val="FFFFFF"/>
                  </a:solidFill>
                  <a:latin typeface="Fira Sans Extra Condensed Medium"/>
                  <a:ea typeface="Fira Sans Extra Condensed Medium"/>
                  <a:cs typeface="Fira Sans Extra Condensed Medium"/>
                  <a:sym typeface="Fira Sans Extra Condensed Medium"/>
                </a:rPr>
                <a:t>EMENDA INICIAL</a:t>
              </a:r>
            </a:p>
            <a:p>
              <a:pPr algn="ctr"/>
              <a:r>
                <a:rPr lang="pt-BR" sz="1300" dirty="0">
                  <a:solidFill>
                    <a:srgbClr val="FFFFFF"/>
                  </a:solidFill>
                  <a:latin typeface="Fira Sans Extra Condensed Medium"/>
                  <a:ea typeface="Fira Sans Extra Condensed Medium"/>
                  <a:cs typeface="Fira Sans Extra Condensed Medium"/>
                  <a:sym typeface="Fira Sans Extra Condensed Medium"/>
                </a:rPr>
                <a:t>ART. 321 – 15 DIAS</a:t>
              </a:r>
              <a:endParaRPr sz="13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232" name="Google Shape;1232;p28"/>
            <p:cNvSpPr txBox="1"/>
            <p:nvPr/>
          </p:nvSpPr>
          <p:spPr>
            <a:xfrm>
              <a:off x="2002320" y="3266562"/>
              <a:ext cx="1339880" cy="667002"/>
            </a:xfrm>
            <a:prstGeom prst="rect">
              <a:avLst/>
            </a:prstGeom>
            <a:noFill/>
            <a:ln>
              <a:noFill/>
            </a:ln>
          </p:spPr>
          <p:txBody>
            <a:bodyPr spcFirstLastPara="1" wrap="square" lIns="91425" tIns="91425" rIns="91425" bIns="91425" anchor="ctr" anchorCtr="0">
              <a:noAutofit/>
            </a:bodyPr>
            <a:lstStyle/>
            <a:p>
              <a:pPr algn="ctr"/>
              <a:endParaRPr sz="2800" dirty="0">
                <a:solidFill>
                  <a:srgbClr val="434343"/>
                </a:solidFill>
                <a:latin typeface="Roboto"/>
                <a:ea typeface="Roboto"/>
                <a:cs typeface="Roboto"/>
                <a:sym typeface="Roboto"/>
              </a:endParaRPr>
            </a:p>
          </p:txBody>
        </p:sp>
      </p:grpSp>
      <p:grpSp>
        <p:nvGrpSpPr>
          <p:cNvPr id="1233" name="Google Shape;1233;p28"/>
          <p:cNvGrpSpPr/>
          <p:nvPr/>
        </p:nvGrpSpPr>
        <p:grpSpPr>
          <a:xfrm>
            <a:off x="3320964" y="2536755"/>
            <a:ext cx="1291216" cy="756636"/>
            <a:chOff x="3342590" y="2732081"/>
            <a:chExt cx="1291216" cy="756636"/>
          </a:xfrm>
        </p:grpSpPr>
        <p:sp>
          <p:nvSpPr>
            <p:cNvPr id="1239" name="Google Shape;1239;p28"/>
            <p:cNvSpPr/>
            <p:nvPr/>
          </p:nvSpPr>
          <p:spPr>
            <a:xfrm>
              <a:off x="3342590" y="2732081"/>
              <a:ext cx="1291216" cy="440034"/>
            </a:xfrm>
            <a:custGeom>
              <a:avLst/>
              <a:gdLst/>
              <a:ahLst/>
              <a:cxnLst/>
              <a:rect l="l" t="t" r="r" b="b"/>
              <a:pathLst>
                <a:path w="36339" h="12384" extrusionOk="0">
                  <a:moveTo>
                    <a:pt x="0" y="1"/>
                  </a:moveTo>
                  <a:lnTo>
                    <a:pt x="0" y="1358"/>
                  </a:lnTo>
                  <a:cubicBezTo>
                    <a:pt x="2417" y="1644"/>
                    <a:pt x="4298" y="3692"/>
                    <a:pt x="4298" y="6192"/>
                  </a:cubicBezTo>
                  <a:cubicBezTo>
                    <a:pt x="4298" y="8692"/>
                    <a:pt x="2417" y="10752"/>
                    <a:pt x="0" y="11038"/>
                  </a:cubicBezTo>
                  <a:lnTo>
                    <a:pt x="0" y="12383"/>
                  </a:lnTo>
                  <a:lnTo>
                    <a:pt x="32040" y="12383"/>
                  </a:lnTo>
                  <a:lnTo>
                    <a:pt x="32040" y="10502"/>
                  </a:lnTo>
                  <a:cubicBezTo>
                    <a:pt x="34409" y="10502"/>
                    <a:pt x="36338" y="8573"/>
                    <a:pt x="36338" y="6192"/>
                  </a:cubicBezTo>
                  <a:cubicBezTo>
                    <a:pt x="36338" y="3823"/>
                    <a:pt x="34409" y="1894"/>
                    <a:pt x="32040" y="1894"/>
                  </a:cubicBezTo>
                  <a:lnTo>
                    <a:pt x="32040" y="1"/>
                  </a:lnTo>
                  <a:close/>
                </a:path>
              </a:pathLst>
            </a:custGeom>
            <a:solidFill>
              <a:srgbClr val="869FB2"/>
            </a:solidFill>
            <a:ln>
              <a:noFill/>
            </a:ln>
          </p:spPr>
          <p:txBody>
            <a:bodyPr spcFirstLastPara="1" wrap="square" lIns="91425" tIns="91425" rIns="91425" bIns="91425" anchor="ctr" anchorCtr="0">
              <a:noAutofit/>
            </a:bodyPr>
            <a:lstStyle/>
            <a:p>
              <a:pPr algn="ctr"/>
              <a:r>
                <a:rPr lang="pt-BR" sz="1400" dirty="0">
                  <a:highlight>
                    <a:srgbClr val="FFFF00"/>
                  </a:highlight>
                  <a:latin typeface="Fira Sans Extra Condensed Medium"/>
                  <a:ea typeface="Fira Sans Extra Condensed Medium"/>
                  <a:cs typeface="Fira Sans Extra Condensed Medium"/>
                  <a:sym typeface="Fira Sans Extra Condensed Medium"/>
                </a:rPr>
                <a:t>CITE-SE</a:t>
              </a:r>
            </a:p>
            <a:p>
              <a:pPr algn="ctr"/>
              <a:r>
                <a:rPr lang="pt-BR" sz="1400" dirty="0">
                  <a:solidFill>
                    <a:srgbClr val="FFFFFF"/>
                  </a:solidFill>
                  <a:latin typeface="Fira Sans Extra Condensed Medium"/>
                  <a:ea typeface="Fira Sans Extra Condensed Medium"/>
                  <a:cs typeface="Fira Sans Extra Condensed Medium"/>
                  <a:sym typeface="Fira Sans Extra Condensed Medium"/>
                </a:rPr>
                <a:t>ART. 334</a:t>
              </a:r>
            </a:p>
          </p:txBody>
        </p:sp>
        <p:sp>
          <p:nvSpPr>
            <p:cNvPr id="1241" name="Google Shape;1241;p28"/>
            <p:cNvSpPr txBox="1"/>
            <p:nvPr/>
          </p:nvSpPr>
          <p:spPr>
            <a:xfrm>
              <a:off x="3352760" y="3205151"/>
              <a:ext cx="1167300" cy="283566"/>
            </a:xfrm>
            <a:prstGeom prst="rect">
              <a:avLst/>
            </a:prstGeom>
            <a:noFill/>
            <a:ln>
              <a:noFill/>
            </a:ln>
          </p:spPr>
          <p:txBody>
            <a:bodyPr spcFirstLastPara="1" wrap="square" lIns="91425" tIns="91425" rIns="91425" bIns="91425" anchor="ctr" anchorCtr="0">
              <a:noAutofit/>
            </a:bodyPr>
            <a:lstStyle/>
            <a:p>
              <a:pPr algn="ctr"/>
              <a:endParaRPr lang="en" sz="1200" dirty="0">
                <a:solidFill>
                  <a:srgbClr val="434343"/>
                </a:solidFill>
                <a:latin typeface="Roboto"/>
                <a:ea typeface="Roboto"/>
                <a:cs typeface="Roboto"/>
                <a:sym typeface="Roboto"/>
              </a:endParaRPr>
            </a:p>
          </p:txBody>
        </p:sp>
      </p:grpSp>
      <p:sp>
        <p:nvSpPr>
          <p:cNvPr id="86" name="Google Shape;1211;p28">
            <a:extLst>
              <a:ext uri="{FF2B5EF4-FFF2-40B4-BE49-F238E27FC236}">
                <a16:creationId xmlns:a16="http://schemas.microsoft.com/office/drawing/2014/main" id="{E4069D49-2B9B-4337-8F73-4987BDBC719F}"/>
              </a:ext>
            </a:extLst>
          </p:cNvPr>
          <p:cNvSpPr/>
          <p:nvPr/>
        </p:nvSpPr>
        <p:spPr>
          <a:xfrm>
            <a:off x="449844" y="1440176"/>
            <a:ext cx="2014521" cy="401771"/>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0" y="12383"/>
                </a:lnTo>
                <a:lnTo>
                  <a:pt x="32040" y="10502"/>
                </a:lnTo>
                <a:cubicBezTo>
                  <a:pt x="34410" y="10502"/>
                  <a:pt x="36338" y="8573"/>
                  <a:pt x="36338" y="6192"/>
                </a:cubicBezTo>
                <a:cubicBezTo>
                  <a:pt x="36338" y="3823"/>
                  <a:pt x="34410" y="1894"/>
                  <a:pt x="32040" y="1894"/>
                </a:cubicBezTo>
                <a:lnTo>
                  <a:pt x="32040" y="1"/>
                </a:ln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algn="ctr"/>
            <a:r>
              <a:rPr lang="pt-BR" sz="1400" dirty="0">
                <a:solidFill>
                  <a:srgbClr val="FFFFFF"/>
                </a:solidFill>
                <a:latin typeface="Fira Sans Extra Condensed Medium"/>
                <a:ea typeface="Fira Sans Extra Condensed Medium"/>
                <a:cs typeface="Fira Sans Extra Condensed Medium"/>
                <a:sym typeface="Fira Sans Extra Condensed Medium"/>
              </a:rPr>
              <a:t>TUTELA ANTECIPADA</a:t>
            </a:r>
          </a:p>
          <a:p>
            <a:pPr algn="ctr"/>
            <a:r>
              <a:rPr lang="pt-BR" sz="1400" dirty="0">
                <a:solidFill>
                  <a:srgbClr val="FFFFFF"/>
                </a:solidFill>
                <a:latin typeface="Fira Sans Extra Condensed Medium"/>
                <a:ea typeface="Fira Sans Extra Condensed Medium"/>
                <a:cs typeface="Fira Sans Extra Condensed Medium"/>
                <a:sym typeface="Fira Sans Extra Condensed Medium"/>
              </a:rPr>
              <a:t> art. 294</a:t>
            </a:r>
            <a:endParaRPr sz="14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0" name="Google Shape;1176;p28">
            <a:extLst>
              <a:ext uri="{FF2B5EF4-FFF2-40B4-BE49-F238E27FC236}">
                <a16:creationId xmlns:a16="http://schemas.microsoft.com/office/drawing/2014/main" id="{78338337-BB50-4891-B5AB-F86A4FD2ACBE}"/>
              </a:ext>
            </a:extLst>
          </p:cNvPr>
          <p:cNvSpPr/>
          <p:nvPr/>
        </p:nvSpPr>
        <p:spPr>
          <a:xfrm rot="10800000">
            <a:off x="1136943" y="5142387"/>
            <a:ext cx="6169543" cy="69077"/>
          </a:xfrm>
          <a:custGeom>
            <a:avLst/>
            <a:gdLst/>
            <a:ahLst/>
            <a:cxnLst/>
            <a:rect l="l" t="t" r="r" b="b"/>
            <a:pathLst>
              <a:path w="36351" h="12384" extrusionOk="0">
                <a:moveTo>
                  <a:pt x="1" y="1"/>
                </a:moveTo>
                <a:lnTo>
                  <a:pt x="1" y="1358"/>
                </a:lnTo>
                <a:cubicBezTo>
                  <a:pt x="2429" y="1644"/>
                  <a:pt x="4311" y="3692"/>
                  <a:pt x="4311" y="6192"/>
                </a:cubicBezTo>
                <a:cubicBezTo>
                  <a:pt x="4311" y="8692"/>
                  <a:pt x="2429" y="10752"/>
                  <a:pt x="1" y="11038"/>
                </a:cubicBezTo>
                <a:lnTo>
                  <a:pt x="1" y="12383"/>
                </a:lnTo>
                <a:lnTo>
                  <a:pt x="32040" y="12383"/>
                </a:lnTo>
                <a:lnTo>
                  <a:pt x="32040" y="10502"/>
                </a:lnTo>
                <a:cubicBezTo>
                  <a:pt x="34422" y="10502"/>
                  <a:pt x="36350" y="8573"/>
                  <a:pt x="36350" y="6192"/>
                </a:cubicBezTo>
                <a:cubicBezTo>
                  <a:pt x="36350" y="3823"/>
                  <a:pt x="34422" y="1894"/>
                  <a:pt x="32040" y="1894"/>
                </a:cubicBezTo>
                <a:lnTo>
                  <a:pt x="32040" y="1"/>
                </a:lnTo>
                <a:close/>
              </a:path>
            </a:pathLst>
          </a:custGeom>
          <a:solidFill>
            <a:schemeClr val="tx1">
              <a:lumMod val="95000"/>
              <a:lumOff val="5000"/>
            </a:schemeClr>
          </a:solidFill>
          <a:ln>
            <a:noFill/>
          </a:ln>
        </p:spPr>
        <p:txBody>
          <a:bodyPr spcFirstLastPara="1" wrap="square" lIns="91425" tIns="91425" rIns="91425" bIns="91425" anchor="ctr" anchorCtr="0">
            <a:noAutofit/>
          </a:bodyPr>
          <a:lstStyle/>
          <a:p>
            <a:pPr algn="ct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88" name="Google Shape;1176;p28">
            <a:extLst>
              <a:ext uri="{FF2B5EF4-FFF2-40B4-BE49-F238E27FC236}">
                <a16:creationId xmlns:a16="http://schemas.microsoft.com/office/drawing/2014/main" id="{C41C9D3F-A7FB-47AA-B4CB-35509765F9AF}"/>
              </a:ext>
            </a:extLst>
          </p:cNvPr>
          <p:cNvSpPr/>
          <p:nvPr/>
        </p:nvSpPr>
        <p:spPr>
          <a:xfrm rot="16200000">
            <a:off x="208862" y="4093602"/>
            <a:ext cx="2000260" cy="144101"/>
          </a:xfrm>
          <a:custGeom>
            <a:avLst/>
            <a:gdLst/>
            <a:ahLst/>
            <a:cxnLst/>
            <a:rect l="l" t="t" r="r" b="b"/>
            <a:pathLst>
              <a:path w="36351" h="12384" extrusionOk="0">
                <a:moveTo>
                  <a:pt x="1" y="1"/>
                </a:moveTo>
                <a:lnTo>
                  <a:pt x="1" y="1358"/>
                </a:lnTo>
                <a:cubicBezTo>
                  <a:pt x="2429" y="1644"/>
                  <a:pt x="4311" y="3692"/>
                  <a:pt x="4311" y="6192"/>
                </a:cubicBezTo>
                <a:cubicBezTo>
                  <a:pt x="4311" y="8692"/>
                  <a:pt x="2429" y="10752"/>
                  <a:pt x="1" y="11038"/>
                </a:cubicBezTo>
                <a:lnTo>
                  <a:pt x="1" y="12383"/>
                </a:lnTo>
                <a:lnTo>
                  <a:pt x="32040" y="12383"/>
                </a:lnTo>
                <a:lnTo>
                  <a:pt x="32040" y="10502"/>
                </a:lnTo>
                <a:cubicBezTo>
                  <a:pt x="34422" y="10502"/>
                  <a:pt x="36350" y="8573"/>
                  <a:pt x="36350" y="6192"/>
                </a:cubicBezTo>
                <a:cubicBezTo>
                  <a:pt x="36350" y="3823"/>
                  <a:pt x="34422" y="1894"/>
                  <a:pt x="32040" y="1894"/>
                </a:cubicBezTo>
                <a:lnTo>
                  <a:pt x="32040" y="1"/>
                </a:lnTo>
                <a:close/>
              </a:path>
            </a:pathLst>
          </a:custGeom>
          <a:solidFill>
            <a:schemeClr val="tx1">
              <a:lumMod val="95000"/>
              <a:lumOff val="5000"/>
            </a:schemeClr>
          </a:solidFill>
          <a:ln>
            <a:noFill/>
          </a:ln>
        </p:spPr>
        <p:txBody>
          <a:bodyPr spcFirstLastPara="1" wrap="square" lIns="91425" tIns="91425" rIns="91425" bIns="91425" anchor="ctr" anchorCtr="0">
            <a:noAutofit/>
          </a:bodyPr>
          <a:lstStyle/>
          <a:p>
            <a:pPr algn="ctr"/>
            <a:r>
              <a:rPr lang="pt-BR" sz="1500" dirty="0">
                <a:solidFill>
                  <a:srgbClr val="FFFFFF"/>
                </a:solidFill>
                <a:latin typeface="Fira Sans Extra Condensed Medium"/>
                <a:ea typeface="Fira Sans Extra Condensed Medium"/>
                <a:cs typeface="Fira Sans Extra Condensed Medium"/>
                <a:sym typeface="Fira Sans Extra Condensed Medium"/>
              </a:rPr>
              <a:t>AÇÃO NOVA</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1" name="Google Shape;1186;p28">
            <a:extLst>
              <a:ext uri="{FF2B5EF4-FFF2-40B4-BE49-F238E27FC236}">
                <a16:creationId xmlns:a16="http://schemas.microsoft.com/office/drawing/2014/main" id="{E4070A14-A52A-4488-B3AE-C974A0EF9358}"/>
              </a:ext>
            </a:extLst>
          </p:cNvPr>
          <p:cNvSpPr/>
          <p:nvPr/>
        </p:nvSpPr>
        <p:spPr>
          <a:xfrm>
            <a:off x="4529885" y="3261897"/>
            <a:ext cx="1805728" cy="754991"/>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1" y="12383"/>
                </a:lnTo>
                <a:lnTo>
                  <a:pt x="32041" y="10502"/>
                </a:lnTo>
                <a:cubicBezTo>
                  <a:pt x="34422" y="10502"/>
                  <a:pt x="36339" y="8573"/>
                  <a:pt x="36339" y="6192"/>
                </a:cubicBezTo>
                <a:cubicBezTo>
                  <a:pt x="36339" y="3823"/>
                  <a:pt x="34422" y="1894"/>
                  <a:pt x="32041" y="1894"/>
                </a:cubicBezTo>
                <a:lnTo>
                  <a:pt x="32041"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algn="ctr"/>
            <a:r>
              <a:rPr lang="en" sz="1100" b="1" dirty="0">
                <a:solidFill>
                  <a:srgbClr val="FFFFFF"/>
                </a:solidFill>
                <a:latin typeface="Fira Sans Extra Condensed Medium"/>
                <a:ea typeface="Fira Sans Extra Condensed Medium"/>
                <a:cs typeface="Fira Sans Extra Condensed Medium"/>
                <a:sym typeface="Fira Sans Extra Condensed Medium"/>
              </a:rPr>
              <a:t>CANCELAMENTO AUDIÊNCIA </a:t>
            </a:r>
          </a:p>
          <a:p>
            <a:pPr algn="ctr"/>
            <a:r>
              <a:rPr lang="en" sz="1100" b="1" dirty="0">
                <a:solidFill>
                  <a:srgbClr val="FFFFFF"/>
                </a:solidFill>
                <a:latin typeface="Fira Sans Extra Condensed Medium"/>
                <a:ea typeface="Fira Sans Extra Condensed Medium"/>
                <a:cs typeface="Fira Sans Extra Condensed Medium"/>
                <a:sym typeface="Fira Sans Extra Condensed Medium"/>
              </a:rPr>
              <a:t>CONTESTAÇÃO</a:t>
            </a:r>
            <a:endParaRPr sz="1100" b="1"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2" name="Google Shape;1186;p28">
            <a:extLst>
              <a:ext uri="{FF2B5EF4-FFF2-40B4-BE49-F238E27FC236}">
                <a16:creationId xmlns:a16="http://schemas.microsoft.com/office/drawing/2014/main" id="{2C18F632-B51C-4B0F-9A19-6EC54EA217FB}"/>
              </a:ext>
            </a:extLst>
          </p:cNvPr>
          <p:cNvSpPr/>
          <p:nvPr/>
        </p:nvSpPr>
        <p:spPr>
          <a:xfrm>
            <a:off x="6198256" y="2553252"/>
            <a:ext cx="1462620"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1" y="12383"/>
                </a:lnTo>
                <a:lnTo>
                  <a:pt x="32041" y="10502"/>
                </a:lnTo>
                <a:cubicBezTo>
                  <a:pt x="34422" y="10502"/>
                  <a:pt x="36339" y="8573"/>
                  <a:pt x="36339" y="6192"/>
                </a:cubicBezTo>
                <a:cubicBezTo>
                  <a:pt x="36339" y="3823"/>
                  <a:pt x="34422" y="1894"/>
                  <a:pt x="32041" y="1894"/>
                </a:cubicBezTo>
                <a:lnTo>
                  <a:pt x="32041"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algn="ctr"/>
            <a:r>
              <a:rPr lang="en" sz="1100" b="1" dirty="0">
                <a:solidFill>
                  <a:srgbClr val="FFFFFF"/>
                </a:solidFill>
                <a:latin typeface="Fira Sans Extra Condensed Medium"/>
                <a:ea typeface="Fira Sans Extra Condensed Medium"/>
                <a:cs typeface="Fira Sans Extra Condensed Medium"/>
                <a:sym typeface="Fira Sans Extra Condensed Medium"/>
              </a:rPr>
              <a:t>CONTESTAÇÃO</a:t>
            </a:r>
          </a:p>
          <a:p>
            <a:pPr algn="ctr"/>
            <a:r>
              <a:rPr lang="en" sz="1100" b="1" dirty="0">
                <a:solidFill>
                  <a:srgbClr val="FFFFFF"/>
                </a:solidFill>
                <a:latin typeface="Fira Sans Extra Condensed Medium"/>
                <a:ea typeface="Fira Sans Extra Condensed Medium"/>
                <a:cs typeface="Fira Sans Extra Condensed Medium"/>
                <a:sym typeface="Fira Sans Extra Condensed Medium"/>
              </a:rPr>
              <a:t>ART. 355</a:t>
            </a:r>
          </a:p>
        </p:txBody>
      </p:sp>
      <p:sp>
        <p:nvSpPr>
          <p:cNvPr id="93" name="Google Shape;1176;p28">
            <a:extLst>
              <a:ext uri="{FF2B5EF4-FFF2-40B4-BE49-F238E27FC236}">
                <a16:creationId xmlns:a16="http://schemas.microsoft.com/office/drawing/2014/main" id="{B1068A8C-C9AC-438F-8C82-2AA5E0AE3DFB}"/>
              </a:ext>
            </a:extLst>
          </p:cNvPr>
          <p:cNvSpPr/>
          <p:nvPr/>
        </p:nvSpPr>
        <p:spPr>
          <a:xfrm rot="16200000">
            <a:off x="6052952" y="3842520"/>
            <a:ext cx="2000258" cy="737632"/>
          </a:xfrm>
          <a:custGeom>
            <a:avLst/>
            <a:gdLst/>
            <a:ahLst/>
            <a:cxnLst/>
            <a:rect l="l" t="t" r="r" b="b"/>
            <a:pathLst>
              <a:path w="36351" h="12384" extrusionOk="0">
                <a:moveTo>
                  <a:pt x="1" y="1"/>
                </a:moveTo>
                <a:lnTo>
                  <a:pt x="1" y="1358"/>
                </a:lnTo>
                <a:cubicBezTo>
                  <a:pt x="2429" y="1644"/>
                  <a:pt x="4311" y="3692"/>
                  <a:pt x="4311" y="6192"/>
                </a:cubicBezTo>
                <a:cubicBezTo>
                  <a:pt x="4311" y="8692"/>
                  <a:pt x="2429" y="10752"/>
                  <a:pt x="1" y="11038"/>
                </a:cubicBezTo>
                <a:lnTo>
                  <a:pt x="1" y="12383"/>
                </a:lnTo>
                <a:lnTo>
                  <a:pt x="32040" y="12383"/>
                </a:lnTo>
                <a:lnTo>
                  <a:pt x="32040" y="10502"/>
                </a:lnTo>
                <a:cubicBezTo>
                  <a:pt x="34422" y="10502"/>
                  <a:pt x="36350" y="8573"/>
                  <a:pt x="36350" y="6192"/>
                </a:cubicBezTo>
                <a:cubicBezTo>
                  <a:pt x="36350" y="3823"/>
                  <a:pt x="34422" y="1894"/>
                  <a:pt x="32040" y="1894"/>
                </a:cubicBezTo>
                <a:lnTo>
                  <a:pt x="32040" y="1"/>
                </a:lnTo>
                <a:close/>
              </a:path>
            </a:pathLst>
          </a:custGeom>
          <a:solidFill>
            <a:schemeClr val="tx1">
              <a:lumMod val="95000"/>
              <a:lumOff val="5000"/>
            </a:schemeClr>
          </a:solidFill>
          <a:ln>
            <a:noFill/>
          </a:ln>
        </p:spPr>
        <p:txBody>
          <a:bodyPr spcFirstLastPara="1" wrap="square" lIns="91425" tIns="91425" rIns="91425" bIns="91425" anchor="ctr" anchorCtr="0">
            <a:noAutofit/>
          </a:bodyPr>
          <a:lstStyle/>
          <a:p>
            <a:pPr algn="ctr"/>
            <a:r>
              <a:rPr lang="pt-BR" sz="1500" dirty="0">
                <a:solidFill>
                  <a:srgbClr val="FFFFFF"/>
                </a:solidFill>
                <a:latin typeface="Fira Sans Extra Condensed Medium"/>
                <a:ea typeface="Fira Sans Extra Condensed Medium"/>
                <a:cs typeface="Fira Sans Extra Condensed Medium"/>
                <a:sym typeface="Fira Sans Extra Condensed Medium"/>
              </a:rPr>
              <a:t>RECONVENÇÃO </a:t>
            </a:r>
          </a:p>
          <a:p>
            <a:pPr algn="ctr"/>
            <a:r>
              <a:rPr lang="pt-BR" sz="1500" dirty="0">
                <a:solidFill>
                  <a:srgbClr val="FFFFFF"/>
                </a:solidFill>
                <a:latin typeface="Fira Sans Extra Condensed Medium"/>
                <a:ea typeface="Fira Sans Extra Condensed Medium"/>
                <a:cs typeface="Fira Sans Extra Condensed Medium"/>
                <a:sym typeface="Fira Sans Extra Condensed Medium"/>
              </a:rPr>
              <a:t>ART. 343</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4" name="Google Shape;1167;p28">
            <a:extLst>
              <a:ext uri="{FF2B5EF4-FFF2-40B4-BE49-F238E27FC236}">
                <a16:creationId xmlns:a16="http://schemas.microsoft.com/office/drawing/2014/main" id="{CEA65410-3F1E-475A-8FD7-51070CF163F5}"/>
              </a:ext>
            </a:extLst>
          </p:cNvPr>
          <p:cNvSpPr/>
          <p:nvPr/>
        </p:nvSpPr>
        <p:spPr>
          <a:xfrm>
            <a:off x="1383026" y="1830461"/>
            <a:ext cx="74079" cy="728203"/>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95" name="Google Shape;1167;p28">
            <a:extLst>
              <a:ext uri="{FF2B5EF4-FFF2-40B4-BE49-F238E27FC236}">
                <a16:creationId xmlns:a16="http://schemas.microsoft.com/office/drawing/2014/main" id="{0023921B-F7E7-40BD-8C7D-6CD918B68C20}"/>
              </a:ext>
            </a:extLst>
          </p:cNvPr>
          <p:cNvSpPr/>
          <p:nvPr/>
        </p:nvSpPr>
        <p:spPr>
          <a:xfrm rot="16200000">
            <a:off x="5282182" y="771958"/>
            <a:ext cx="49647" cy="2189626"/>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97" name="Google Shape;1234;p28">
            <a:extLst>
              <a:ext uri="{FF2B5EF4-FFF2-40B4-BE49-F238E27FC236}">
                <a16:creationId xmlns:a16="http://schemas.microsoft.com/office/drawing/2014/main" id="{90E0F6E9-9E8B-4F0E-BB43-3D7E83045ED0}"/>
              </a:ext>
            </a:extLst>
          </p:cNvPr>
          <p:cNvSpPr/>
          <p:nvPr/>
        </p:nvSpPr>
        <p:spPr>
          <a:xfrm flipH="1">
            <a:off x="4334553" y="2968956"/>
            <a:ext cx="45719" cy="610328"/>
          </a:xfrm>
          <a:custGeom>
            <a:avLst/>
            <a:gdLst/>
            <a:ahLst/>
            <a:cxnLst/>
            <a:rect l="l" t="t" r="r" b="b"/>
            <a:pathLst>
              <a:path w="322" h="19837" extrusionOk="0">
                <a:moveTo>
                  <a:pt x="167" y="1"/>
                </a:moveTo>
                <a:cubicBezTo>
                  <a:pt x="72" y="1"/>
                  <a:pt x="0" y="72"/>
                  <a:pt x="0" y="156"/>
                </a:cubicBezTo>
                <a:lnTo>
                  <a:pt x="0" y="19682"/>
                </a:lnTo>
                <a:cubicBezTo>
                  <a:pt x="0" y="19765"/>
                  <a:pt x="72" y="19837"/>
                  <a:pt x="167" y="19837"/>
                </a:cubicBezTo>
                <a:cubicBezTo>
                  <a:pt x="250" y="19837"/>
                  <a:pt x="322" y="19765"/>
                  <a:pt x="322" y="19682"/>
                </a:cubicBezTo>
                <a:lnTo>
                  <a:pt x="322" y="156"/>
                </a:lnTo>
                <a:cubicBezTo>
                  <a:pt x="322" y="72"/>
                  <a:pt x="250" y="1"/>
                  <a:pt x="167"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99" name="Google Shape;1167;p28">
            <a:extLst>
              <a:ext uri="{FF2B5EF4-FFF2-40B4-BE49-F238E27FC236}">
                <a16:creationId xmlns:a16="http://schemas.microsoft.com/office/drawing/2014/main" id="{1615552B-067F-4E4E-B714-03989F9F6DFE}"/>
              </a:ext>
            </a:extLst>
          </p:cNvPr>
          <p:cNvSpPr/>
          <p:nvPr/>
        </p:nvSpPr>
        <p:spPr>
          <a:xfrm rot="7450478">
            <a:off x="6390533" y="3756131"/>
            <a:ext cx="45719" cy="686862"/>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00" name="Google Shape;1167;p28">
            <a:extLst>
              <a:ext uri="{FF2B5EF4-FFF2-40B4-BE49-F238E27FC236}">
                <a16:creationId xmlns:a16="http://schemas.microsoft.com/office/drawing/2014/main" id="{E15419BD-ADD2-4E95-8296-84714EF6C1E2}"/>
              </a:ext>
            </a:extLst>
          </p:cNvPr>
          <p:cNvSpPr/>
          <p:nvPr/>
        </p:nvSpPr>
        <p:spPr>
          <a:xfrm>
            <a:off x="7042949" y="2991523"/>
            <a:ext cx="45719" cy="457279"/>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01" name="Google Shape;1186;p28">
            <a:extLst>
              <a:ext uri="{FF2B5EF4-FFF2-40B4-BE49-F238E27FC236}">
                <a16:creationId xmlns:a16="http://schemas.microsoft.com/office/drawing/2014/main" id="{998B0215-12E6-46A9-82CA-F5EC09C318BD}"/>
              </a:ext>
            </a:extLst>
          </p:cNvPr>
          <p:cNvSpPr/>
          <p:nvPr/>
        </p:nvSpPr>
        <p:spPr>
          <a:xfrm>
            <a:off x="6183548" y="1576797"/>
            <a:ext cx="1462620"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1" y="12383"/>
                </a:lnTo>
                <a:lnTo>
                  <a:pt x="32041" y="10502"/>
                </a:lnTo>
                <a:cubicBezTo>
                  <a:pt x="34422" y="10502"/>
                  <a:pt x="36339" y="8573"/>
                  <a:pt x="36339" y="6192"/>
                </a:cubicBezTo>
                <a:cubicBezTo>
                  <a:pt x="36339" y="3823"/>
                  <a:pt x="34422" y="1894"/>
                  <a:pt x="32041" y="1894"/>
                </a:cubicBezTo>
                <a:lnTo>
                  <a:pt x="32041" y="1"/>
                </a:lnTo>
                <a:close/>
              </a:path>
            </a:pathLst>
          </a:custGeom>
          <a:solidFill>
            <a:srgbClr val="EC3A3B"/>
          </a:solidFill>
          <a:ln>
            <a:noFill/>
          </a:ln>
        </p:spPr>
        <p:txBody>
          <a:bodyPr spcFirstLastPara="1" wrap="square" lIns="91425" tIns="91425" rIns="91425" bIns="91425" anchor="ctr" anchorCtr="0">
            <a:noAutofit/>
          </a:bodyPr>
          <a:lstStyle/>
          <a:p>
            <a:pPr algn="ctr"/>
            <a:r>
              <a:rPr lang="en" sz="1100" b="1" dirty="0">
                <a:solidFill>
                  <a:srgbClr val="FFFFFF"/>
                </a:solidFill>
                <a:latin typeface="Fira Sans Extra Condensed Medium"/>
                <a:ea typeface="Fira Sans Extra Condensed Medium"/>
                <a:cs typeface="Fira Sans Extra Condensed Medium"/>
                <a:sym typeface="Fira Sans Extra Condensed Medium"/>
              </a:rPr>
              <a:t>REVELIA</a:t>
            </a:r>
          </a:p>
          <a:p>
            <a:pPr algn="ctr"/>
            <a:r>
              <a:rPr lang="en" sz="1100" b="1" dirty="0">
                <a:solidFill>
                  <a:srgbClr val="FFFFFF"/>
                </a:solidFill>
                <a:latin typeface="Fira Sans Extra Condensed Medium"/>
                <a:ea typeface="Fira Sans Extra Condensed Medium"/>
                <a:cs typeface="Fira Sans Extra Condensed Medium"/>
                <a:sym typeface="Fira Sans Extra Condensed Medium"/>
              </a:rPr>
              <a:t>ART. 344</a:t>
            </a:r>
            <a:endParaRPr sz="1100" b="1"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2" name="Google Shape;1167;p28">
            <a:extLst>
              <a:ext uri="{FF2B5EF4-FFF2-40B4-BE49-F238E27FC236}">
                <a16:creationId xmlns:a16="http://schemas.microsoft.com/office/drawing/2014/main" id="{D0081779-1E5E-4FB8-83A1-C2C5B653CA62}"/>
              </a:ext>
            </a:extLst>
          </p:cNvPr>
          <p:cNvSpPr/>
          <p:nvPr/>
        </p:nvSpPr>
        <p:spPr>
          <a:xfrm flipH="1">
            <a:off x="4212192" y="1841948"/>
            <a:ext cx="74081" cy="689140"/>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05" name="Google Shape;1186;p28">
            <a:extLst>
              <a:ext uri="{FF2B5EF4-FFF2-40B4-BE49-F238E27FC236}">
                <a16:creationId xmlns:a16="http://schemas.microsoft.com/office/drawing/2014/main" id="{875C16D9-2B3F-4970-A5E1-2B6C674961F1}"/>
              </a:ext>
            </a:extLst>
          </p:cNvPr>
          <p:cNvSpPr/>
          <p:nvPr/>
        </p:nvSpPr>
        <p:spPr>
          <a:xfrm>
            <a:off x="7537304" y="2551490"/>
            <a:ext cx="1401830"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1" y="12383"/>
                </a:lnTo>
                <a:lnTo>
                  <a:pt x="32041" y="10502"/>
                </a:lnTo>
                <a:cubicBezTo>
                  <a:pt x="34422" y="10502"/>
                  <a:pt x="36339" y="8573"/>
                  <a:pt x="36339" y="6192"/>
                </a:cubicBezTo>
                <a:cubicBezTo>
                  <a:pt x="36339" y="3823"/>
                  <a:pt x="34422" y="1894"/>
                  <a:pt x="32041" y="1894"/>
                </a:cubicBezTo>
                <a:lnTo>
                  <a:pt x="32041" y="1"/>
                </a:lnTo>
                <a:close/>
              </a:path>
            </a:pathLst>
          </a:custGeom>
          <a:solidFill>
            <a:srgbClr val="FFC000"/>
          </a:solidFill>
          <a:ln>
            <a:noFill/>
          </a:ln>
        </p:spPr>
        <p:txBody>
          <a:bodyPr spcFirstLastPara="1" wrap="square" lIns="91425" tIns="91425" rIns="91425" bIns="91425" anchor="ctr" anchorCtr="0">
            <a:noAutofit/>
          </a:bodyPr>
          <a:lstStyle/>
          <a:p>
            <a:pPr algn="ctr"/>
            <a:r>
              <a:rPr lang="pt-BR" b="1" dirty="0">
                <a:solidFill>
                  <a:srgbClr val="FF0000"/>
                </a:solidFill>
                <a:latin typeface="Fira Sans Extra Condensed Medium"/>
                <a:ea typeface="Fira Sans Extra Condensed Medium"/>
                <a:cs typeface="Fira Sans Extra Condensed Medium"/>
                <a:sym typeface="Fira Sans Extra Condensed Medium"/>
              </a:rPr>
              <a:t>ART. 347...</a:t>
            </a:r>
            <a:endParaRPr b="1" dirty="0">
              <a:solidFill>
                <a:srgbClr val="FF0000"/>
              </a:solidFill>
              <a:latin typeface="Fira Sans Extra Condensed Medium"/>
              <a:ea typeface="Fira Sans Extra Condensed Medium"/>
              <a:cs typeface="Fira Sans Extra Condensed Medium"/>
              <a:sym typeface="Fira Sans Extra Condensed Medium"/>
            </a:endParaRPr>
          </a:p>
        </p:txBody>
      </p:sp>
      <p:sp>
        <p:nvSpPr>
          <p:cNvPr id="107" name="Google Shape;1211;p28">
            <a:extLst>
              <a:ext uri="{FF2B5EF4-FFF2-40B4-BE49-F238E27FC236}">
                <a16:creationId xmlns:a16="http://schemas.microsoft.com/office/drawing/2014/main" id="{74808C4F-9AE4-4809-AB02-7761535277E0}"/>
              </a:ext>
            </a:extLst>
          </p:cNvPr>
          <p:cNvSpPr/>
          <p:nvPr/>
        </p:nvSpPr>
        <p:spPr>
          <a:xfrm>
            <a:off x="0" y="6026161"/>
            <a:ext cx="9144000"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0" y="12383"/>
                </a:lnTo>
                <a:lnTo>
                  <a:pt x="32040" y="10502"/>
                </a:lnTo>
                <a:cubicBezTo>
                  <a:pt x="34410" y="10502"/>
                  <a:pt x="36338" y="8573"/>
                  <a:pt x="36338" y="6192"/>
                </a:cubicBezTo>
                <a:cubicBezTo>
                  <a:pt x="36338" y="3823"/>
                  <a:pt x="34410" y="1894"/>
                  <a:pt x="32040" y="1894"/>
                </a:cubicBezTo>
                <a:lnTo>
                  <a:pt x="32040" y="1"/>
                </a:lnTo>
                <a:close/>
              </a:path>
            </a:pathLst>
          </a:custGeom>
          <a:solidFill>
            <a:srgbClr val="FCBD24"/>
          </a:solidFill>
          <a:ln>
            <a:noFill/>
          </a:ln>
        </p:spPr>
        <p:txBody>
          <a:bodyPr spcFirstLastPara="1" wrap="square" lIns="91425" tIns="91425" rIns="91425" bIns="91425" anchor="ctr" anchorCtr="0">
            <a:noAutofit/>
          </a:bodyPr>
          <a:lstStyle/>
          <a:p>
            <a:pPr algn="ctr"/>
            <a:r>
              <a:rPr lang="pt-BR" dirty="0">
                <a:solidFill>
                  <a:srgbClr val="00B050"/>
                </a:solidFill>
                <a:latin typeface="Fira Sans Extra Condensed Medium"/>
                <a:ea typeface="Fira Sans Extra Condensed Medium"/>
                <a:cs typeface="Fira Sans Extra Condensed Medium"/>
                <a:sym typeface="Fira Sans Extra Condensed Medium"/>
              </a:rPr>
              <a:t>..........RÉPLICA</a:t>
            </a:r>
            <a:r>
              <a:rPr lang="pt-BR" dirty="0">
                <a:solidFill>
                  <a:srgbClr val="FF0000"/>
                </a:solidFill>
                <a:latin typeface="Fira Sans Extra Condensed Medium"/>
                <a:ea typeface="Fira Sans Extra Condensed Medium"/>
                <a:cs typeface="Fira Sans Extra Condensed Medium"/>
                <a:sym typeface="Fira Sans Extra Condensed Medium"/>
              </a:rPr>
              <a:t>... ART. 347 PROVIDÊNCIAS PRELIMINARES... </a:t>
            </a:r>
            <a:r>
              <a:rPr lang="pt-BR" dirty="0">
                <a:solidFill>
                  <a:srgbClr val="FFFFFF"/>
                </a:solidFill>
                <a:latin typeface="Fira Sans Extra Condensed Medium"/>
                <a:ea typeface="Fira Sans Extra Condensed Medium"/>
                <a:cs typeface="Fira Sans Extra Condensed Medium"/>
                <a:sym typeface="Fira Sans Extra Condensed Medium"/>
              </a:rPr>
              <a:t>SANEAMENTO... SENTENÇA</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9" name="Google Shape;1167;p28">
            <a:extLst>
              <a:ext uri="{FF2B5EF4-FFF2-40B4-BE49-F238E27FC236}">
                <a16:creationId xmlns:a16="http://schemas.microsoft.com/office/drawing/2014/main" id="{0D57C402-2436-4C20-B7C1-F0CBA1462C67}"/>
              </a:ext>
            </a:extLst>
          </p:cNvPr>
          <p:cNvSpPr/>
          <p:nvPr/>
        </p:nvSpPr>
        <p:spPr>
          <a:xfrm>
            <a:off x="2628846" y="595395"/>
            <a:ext cx="74079" cy="2174406"/>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10" name="Google Shape;1167;p28">
            <a:extLst>
              <a:ext uri="{FF2B5EF4-FFF2-40B4-BE49-F238E27FC236}">
                <a16:creationId xmlns:a16="http://schemas.microsoft.com/office/drawing/2014/main" id="{9A808E89-33BC-4638-B06C-90DB21C9F115}"/>
              </a:ext>
            </a:extLst>
          </p:cNvPr>
          <p:cNvSpPr/>
          <p:nvPr/>
        </p:nvSpPr>
        <p:spPr>
          <a:xfrm rot="5400000">
            <a:off x="3127840" y="105252"/>
            <a:ext cx="45719" cy="1026006"/>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11" name="Google Shape;1186;p28">
            <a:extLst>
              <a:ext uri="{FF2B5EF4-FFF2-40B4-BE49-F238E27FC236}">
                <a16:creationId xmlns:a16="http://schemas.microsoft.com/office/drawing/2014/main" id="{6B4CB022-89C5-45FB-9539-6F5B979FD758}"/>
              </a:ext>
            </a:extLst>
          </p:cNvPr>
          <p:cNvSpPr/>
          <p:nvPr/>
        </p:nvSpPr>
        <p:spPr>
          <a:xfrm>
            <a:off x="3909949" y="43062"/>
            <a:ext cx="3308053"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1" y="12383"/>
                </a:lnTo>
                <a:lnTo>
                  <a:pt x="32041" y="10502"/>
                </a:lnTo>
                <a:cubicBezTo>
                  <a:pt x="34422" y="10502"/>
                  <a:pt x="36339" y="8573"/>
                  <a:pt x="36339" y="6192"/>
                </a:cubicBezTo>
                <a:cubicBezTo>
                  <a:pt x="36339" y="3823"/>
                  <a:pt x="34422" y="1894"/>
                  <a:pt x="32041" y="1894"/>
                </a:cubicBezTo>
                <a:lnTo>
                  <a:pt x="32041" y="1"/>
                </a:lnTo>
                <a:close/>
              </a:path>
            </a:pathLst>
          </a:custGeom>
          <a:solidFill>
            <a:srgbClr val="EC3A3B"/>
          </a:solidFill>
          <a:ln>
            <a:noFill/>
          </a:ln>
        </p:spPr>
        <p:txBody>
          <a:bodyPr spcFirstLastPara="1" wrap="square" lIns="91425" tIns="91425" rIns="91425" bIns="91425" anchor="ctr" anchorCtr="0">
            <a:noAutofit/>
          </a:bodyPr>
          <a:lstStyle/>
          <a:p>
            <a:pPr algn="ctr"/>
            <a:r>
              <a:rPr lang="en" sz="1100" b="1" dirty="0">
                <a:solidFill>
                  <a:srgbClr val="FFFFFF"/>
                </a:solidFill>
                <a:latin typeface="Fira Sans Extra Condensed Medium"/>
                <a:ea typeface="Fira Sans Extra Condensed Medium"/>
                <a:cs typeface="Fira Sans Extra Condensed Medium"/>
                <a:sym typeface="Fira Sans Extra Condensed Medium"/>
              </a:rPr>
              <a:t>INDEFERIMENTO - SEM MÉRITO - ART. 330</a:t>
            </a:r>
            <a:endParaRPr sz="1100" b="1"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12" name="Google Shape;1186;p28">
            <a:extLst>
              <a:ext uri="{FF2B5EF4-FFF2-40B4-BE49-F238E27FC236}">
                <a16:creationId xmlns:a16="http://schemas.microsoft.com/office/drawing/2014/main" id="{26C05CC5-8B7C-426B-9F33-320A4F28043E}"/>
              </a:ext>
            </a:extLst>
          </p:cNvPr>
          <p:cNvSpPr/>
          <p:nvPr/>
        </p:nvSpPr>
        <p:spPr>
          <a:xfrm>
            <a:off x="3920061" y="705399"/>
            <a:ext cx="3386425"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1" y="12383"/>
                </a:lnTo>
                <a:lnTo>
                  <a:pt x="32041" y="10502"/>
                </a:lnTo>
                <a:cubicBezTo>
                  <a:pt x="34422" y="10502"/>
                  <a:pt x="36339" y="8573"/>
                  <a:pt x="36339" y="6192"/>
                </a:cubicBezTo>
                <a:cubicBezTo>
                  <a:pt x="36339" y="3823"/>
                  <a:pt x="34422" y="1894"/>
                  <a:pt x="32041" y="1894"/>
                </a:cubicBezTo>
                <a:lnTo>
                  <a:pt x="32041" y="1"/>
                </a:lnTo>
                <a:close/>
              </a:path>
            </a:pathLst>
          </a:custGeom>
          <a:solidFill>
            <a:srgbClr val="EC3A3B"/>
          </a:solidFill>
          <a:ln>
            <a:noFill/>
          </a:ln>
        </p:spPr>
        <p:txBody>
          <a:bodyPr spcFirstLastPara="1" wrap="square" lIns="91425" tIns="91425" rIns="91425" bIns="91425" anchor="ctr" anchorCtr="0">
            <a:noAutofit/>
          </a:bodyPr>
          <a:lstStyle/>
          <a:p>
            <a:pPr algn="ctr"/>
            <a:r>
              <a:rPr lang="en" sz="1000" b="1" dirty="0">
                <a:solidFill>
                  <a:srgbClr val="FFFFFF"/>
                </a:solidFill>
                <a:latin typeface="Fira Sans Extra Condensed Medium"/>
                <a:ea typeface="Fira Sans Extra Condensed Medium"/>
                <a:cs typeface="Fira Sans Extra Condensed Medium"/>
                <a:sym typeface="Fira Sans Extra Condensed Medium"/>
              </a:rPr>
              <a:t>IMPROCEDÊNCIA LIMINAR</a:t>
            </a:r>
          </a:p>
          <a:p>
            <a:pPr algn="ctr"/>
            <a:r>
              <a:rPr lang="en" sz="1000" b="1" dirty="0">
                <a:solidFill>
                  <a:srgbClr val="FFFFFF"/>
                </a:solidFill>
                <a:latin typeface="Fira Sans Extra Condensed Medium"/>
                <a:ea typeface="Fira Sans Extra Condensed Medium"/>
                <a:cs typeface="Fira Sans Extra Condensed Medium"/>
                <a:sym typeface="Fira Sans Extra Condensed Medium"/>
              </a:rPr>
              <a:t>- COM MÉRITO – ART. 322</a:t>
            </a:r>
          </a:p>
          <a:p>
            <a:r>
              <a:rPr lang="en" sz="1000" b="1" dirty="0">
                <a:solidFill>
                  <a:srgbClr val="FFFFFF"/>
                </a:solidFill>
                <a:latin typeface="Fira Sans Extra Condensed Medium"/>
                <a:ea typeface="Fira Sans Extra Condensed Medium"/>
                <a:cs typeface="Fira Sans Extra Condensed Medium"/>
                <a:sym typeface="Fira Sans Extra Condensed Medium"/>
              </a:rPr>
              <a:t>                 </a:t>
            </a:r>
            <a:endParaRPr sz="1000" b="1"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13" name="Google Shape;1167;p28">
            <a:extLst>
              <a:ext uri="{FF2B5EF4-FFF2-40B4-BE49-F238E27FC236}">
                <a16:creationId xmlns:a16="http://schemas.microsoft.com/office/drawing/2014/main" id="{2F538A66-EFB9-41BF-BF76-7679A1A5EEB4}"/>
              </a:ext>
            </a:extLst>
          </p:cNvPr>
          <p:cNvSpPr/>
          <p:nvPr/>
        </p:nvSpPr>
        <p:spPr>
          <a:xfrm rot="7222565">
            <a:off x="3919359" y="427730"/>
            <a:ext cx="45719" cy="730160"/>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14" name="Google Shape;1167;p28">
            <a:extLst>
              <a:ext uri="{FF2B5EF4-FFF2-40B4-BE49-F238E27FC236}">
                <a16:creationId xmlns:a16="http://schemas.microsoft.com/office/drawing/2014/main" id="{747CF63D-5721-4748-8107-A3C93BD09F8A}"/>
              </a:ext>
            </a:extLst>
          </p:cNvPr>
          <p:cNvSpPr/>
          <p:nvPr/>
        </p:nvSpPr>
        <p:spPr>
          <a:xfrm rot="3047971" flipH="1">
            <a:off x="3884961" y="52620"/>
            <a:ext cx="49977" cy="701441"/>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nvGrpSpPr>
          <p:cNvPr id="115" name="Google Shape;1206;p28">
            <a:extLst>
              <a:ext uri="{FF2B5EF4-FFF2-40B4-BE49-F238E27FC236}">
                <a16:creationId xmlns:a16="http://schemas.microsoft.com/office/drawing/2014/main" id="{D8FD42F0-8C00-441F-BC49-B2B7E5B413DC}"/>
              </a:ext>
            </a:extLst>
          </p:cNvPr>
          <p:cNvGrpSpPr/>
          <p:nvPr/>
        </p:nvGrpSpPr>
        <p:grpSpPr>
          <a:xfrm>
            <a:off x="701358" y="2351312"/>
            <a:ext cx="1410150" cy="1335271"/>
            <a:chOff x="877540" y="2592709"/>
            <a:chExt cx="1410150" cy="1136801"/>
          </a:xfrm>
        </p:grpSpPr>
        <p:sp>
          <p:nvSpPr>
            <p:cNvPr id="120" name="Google Shape;1211;p28">
              <a:extLst>
                <a:ext uri="{FF2B5EF4-FFF2-40B4-BE49-F238E27FC236}">
                  <a16:creationId xmlns:a16="http://schemas.microsoft.com/office/drawing/2014/main" id="{2927F309-5374-449A-B061-754997FBFE4B}"/>
                </a:ext>
              </a:extLst>
            </p:cNvPr>
            <p:cNvSpPr/>
            <p:nvPr/>
          </p:nvSpPr>
          <p:spPr>
            <a:xfrm>
              <a:off x="877540" y="2592709"/>
              <a:ext cx="1410150" cy="637057"/>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0" y="12383"/>
                  </a:lnTo>
                  <a:lnTo>
                    <a:pt x="32040" y="10502"/>
                  </a:lnTo>
                  <a:cubicBezTo>
                    <a:pt x="34410" y="10502"/>
                    <a:pt x="36338" y="8573"/>
                    <a:pt x="36338" y="6192"/>
                  </a:cubicBezTo>
                  <a:cubicBezTo>
                    <a:pt x="36338" y="3823"/>
                    <a:pt x="34410" y="1894"/>
                    <a:pt x="32040" y="1894"/>
                  </a:cubicBezTo>
                  <a:lnTo>
                    <a:pt x="32040" y="1"/>
                  </a:lnTo>
                  <a:close/>
                </a:path>
              </a:pathLst>
            </a:custGeom>
            <a:solidFill>
              <a:schemeClr val="tx1">
                <a:lumMod val="95000"/>
                <a:lumOff val="5000"/>
              </a:schemeClr>
            </a:solidFill>
            <a:ln>
              <a:noFill/>
            </a:ln>
          </p:spPr>
          <p:txBody>
            <a:bodyPr spcFirstLastPara="1" wrap="square" lIns="91425" tIns="91425" rIns="91425" bIns="91425" anchor="ctr" anchorCtr="0">
              <a:noAutofit/>
            </a:bodyPr>
            <a:lstStyle/>
            <a:p>
              <a:pPr algn="ctr"/>
              <a:r>
                <a:rPr lang="en" sz="1200" dirty="0">
                  <a:solidFill>
                    <a:srgbClr val="FFFFFF"/>
                  </a:solidFill>
                  <a:latin typeface="Fira Sans Extra Condensed Medium"/>
                  <a:ea typeface="Fira Sans Extra Condensed Medium"/>
                  <a:cs typeface="Fira Sans Extra Condensed Medium"/>
                  <a:sym typeface="Fira Sans Extra Condensed Medium"/>
                </a:rPr>
                <a:t>PETIÇÃO INCIAL</a:t>
              </a:r>
            </a:p>
            <a:p>
              <a:pPr algn="ctr"/>
              <a:r>
                <a:rPr lang="en" sz="1200" dirty="0">
                  <a:solidFill>
                    <a:srgbClr val="FFFFFF"/>
                  </a:solidFill>
                  <a:latin typeface="Fira Sans Extra Condensed Medium"/>
                  <a:ea typeface="Fira Sans Extra Condensed Medium"/>
                  <a:cs typeface="Fira Sans Extra Condensed Medium"/>
                  <a:sym typeface="Fira Sans Extra Condensed Medium"/>
                </a:rPr>
                <a:t>ART. 319</a:t>
              </a:r>
              <a:endParaRPr sz="12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22" name="Google Shape;1213;p28">
              <a:extLst>
                <a:ext uri="{FF2B5EF4-FFF2-40B4-BE49-F238E27FC236}">
                  <a16:creationId xmlns:a16="http://schemas.microsoft.com/office/drawing/2014/main" id="{44691C6F-5C87-4B06-AE5C-029AD2BD420E}"/>
                </a:ext>
              </a:extLst>
            </p:cNvPr>
            <p:cNvSpPr txBox="1"/>
            <p:nvPr/>
          </p:nvSpPr>
          <p:spPr>
            <a:xfrm>
              <a:off x="1007700" y="3001307"/>
              <a:ext cx="1167300" cy="728203"/>
            </a:xfrm>
            <a:prstGeom prst="rect">
              <a:avLst/>
            </a:prstGeom>
            <a:noFill/>
            <a:ln>
              <a:noFill/>
            </a:ln>
          </p:spPr>
          <p:txBody>
            <a:bodyPr spcFirstLastPara="1" wrap="square" lIns="91425" tIns="91425" rIns="91425" bIns="91425" anchor="ctr" anchorCtr="0">
              <a:noAutofit/>
            </a:bodyPr>
            <a:lstStyle/>
            <a:p>
              <a:pPr algn="ctr"/>
              <a:endParaRPr sz="2800" dirty="0">
                <a:solidFill>
                  <a:srgbClr val="434343"/>
                </a:solidFill>
                <a:latin typeface="Roboto"/>
                <a:ea typeface="Roboto"/>
                <a:cs typeface="Roboto"/>
                <a:sym typeface="Roboto"/>
              </a:endParaRPr>
            </a:p>
          </p:txBody>
        </p:sp>
      </p:grpSp>
      <p:cxnSp>
        <p:nvCxnSpPr>
          <p:cNvPr id="126" name="Conector de Seta Reta 125">
            <a:extLst>
              <a:ext uri="{FF2B5EF4-FFF2-40B4-BE49-F238E27FC236}">
                <a16:creationId xmlns:a16="http://schemas.microsoft.com/office/drawing/2014/main" id="{8B9C95CF-02A9-4679-BB0E-2AC34E2A05DF}"/>
              </a:ext>
            </a:extLst>
          </p:cNvPr>
          <p:cNvCxnSpPr>
            <a:cxnSpLocks/>
          </p:cNvCxnSpPr>
          <p:nvPr/>
        </p:nvCxnSpPr>
        <p:spPr>
          <a:xfrm flipH="1">
            <a:off x="8463970" y="3009825"/>
            <a:ext cx="65456" cy="3068255"/>
          </a:xfrm>
          <a:prstGeom prst="straightConnector1">
            <a:avLst/>
          </a:prstGeom>
          <a:ln w="571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5" name="Conector de Seta Reta 134">
            <a:extLst>
              <a:ext uri="{FF2B5EF4-FFF2-40B4-BE49-F238E27FC236}">
                <a16:creationId xmlns:a16="http://schemas.microsoft.com/office/drawing/2014/main" id="{78B5C6F6-B08F-4022-AEC0-E2CE7CACE7B6}"/>
              </a:ext>
            </a:extLst>
          </p:cNvPr>
          <p:cNvCxnSpPr>
            <a:cxnSpLocks/>
          </p:cNvCxnSpPr>
          <p:nvPr/>
        </p:nvCxnSpPr>
        <p:spPr>
          <a:xfrm>
            <a:off x="1136941" y="5277394"/>
            <a:ext cx="0" cy="574766"/>
          </a:xfrm>
          <a:prstGeom prst="straightConnector1">
            <a:avLst/>
          </a:prstGeom>
          <a:ln w="57150">
            <a:prstDash val="solid"/>
            <a:tailEnd type="triangle"/>
          </a:ln>
        </p:spPr>
        <p:style>
          <a:lnRef idx="1">
            <a:schemeClr val="accent1"/>
          </a:lnRef>
          <a:fillRef idx="0">
            <a:schemeClr val="accent1"/>
          </a:fillRef>
          <a:effectRef idx="0">
            <a:schemeClr val="accent1"/>
          </a:effectRef>
          <a:fontRef idx="minor">
            <a:schemeClr val="tx1"/>
          </a:fontRef>
        </p:style>
      </p:cxnSp>
      <p:sp>
        <p:nvSpPr>
          <p:cNvPr id="18" name="Retângulo 17">
            <a:extLst>
              <a:ext uri="{FF2B5EF4-FFF2-40B4-BE49-F238E27FC236}">
                <a16:creationId xmlns:a16="http://schemas.microsoft.com/office/drawing/2014/main" id="{59A547FE-B9F2-48D9-BDD8-6C94BEF7F1F4}"/>
              </a:ext>
            </a:extLst>
          </p:cNvPr>
          <p:cNvSpPr/>
          <p:nvPr/>
        </p:nvSpPr>
        <p:spPr>
          <a:xfrm>
            <a:off x="1164522" y="4725785"/>
            <a:ext cx="100149" cy="4511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chemeClr val="tx1">
                    <a:lumMod val="95000"/>
                    <a:lumOff val="5000"/>
                  </a:schemeClr>
                </a:solidFill>
              </a:ln>
            </a:endParaRPr>
          </a:p>
        </p:txBody>
      </p:sp>
      <p:sp>
        <p:nvSpPr>
          <p:cNvPr id="141" name="Retângulo 140">
            <a:extLst>
              <a:ext uri="{FF2B5EF4-FFF2-40B4-BE49-F238E27FC236}">
                <a16:creationId xmlns:a16="http://schemas.microsoft.com/office/drawing/2014/main" id="{C7454433-1095-4678-84B2-26DB027549E2}"/>
              </a:ext>
            </a:extLst>
          </p:cNvPr>
          <p:cNvSpPr/>
          <p:nvPr/>
        </p:nvSpPr>
        <p:spPr>
          <a:xfrm rot="5400000">
            <a:off x="1476875" y="4802459"/>
            <a:ext cx="45719" cy="72558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chemeClr val="tx1">
                    <a:lumMod val="95000"/>
                    <a:lumOff val="5000"/>
                  </a:schemeClr>
                </a:solidFill>
              </a:ln>
            </a:endParaRPr>
          </a:p>
        </p:txBody>
      </p:sp>
      <p:sp>
        <p:nvSpPr>
          <p:cNvPr id="142" name="Retângulo 141">
            <a:extLst>
              <a:ext uri="{FF2B5EF4-FFF2-40B4-BE49-F238E27FC236}">
                <a16:creationId xmlns:a16="http://schemas.microsoft.com/office/drawing/2014/main" id="{34A40003-125E-4839-9000-0DEA20E6C09D}"/>
              </a:ext>
            </a:extLst>
          </p:cNvPr>
          <p:cNvSpPr/>
          <p:nvPr/>
        </p:nvSpPr>
        <p:spPr>
          <a:xfrm rot="5400000">
            <a:off x="6904574" y="4670792"/>
            <a:ext cx="45719" cy="9889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chemeClr val="tx1">
                    <a:lumMod val="95000"/>
                    <a:lumOff val="5000"/>
                  </a:schemeClr>
                </a:solidFill>
              </a:ln>
            </a:endParaRPr>
          </a:p>
        </p:txBody>
      </p:sp>
      <p:sp>
        <p:nvSpPr>
          <p:cNvPr id="143" name="Google Shape;1167;p28">
            <a:extLst>
              <a:ext uri="{FF2B5EF4-FFF2-40B4-BE49-F238E27FC236}">
                <a16:creationId xmlns:a16="http://schemas.microsoft.com/office/drawing/2014/main" id="{E27827D5-AE62-43BA-B4B7-D5B05625A042}"/>
              </a:ext>
            </a:extLst>
          </p:cNvPr>
          <p:cNvSpPr/>
          <p:nvPr/>
        </p:nvSpPr>
        <p:spPr>
          <a:xfrm rot="2905656">
            <a:off x="6324697" y="2907852"/>
            <a:ext cx="45719" cy="574788"/>
          </a:xfrm>
          <a:custGeom>
            <a:avLst/>
            <a:gdLst/>
            <a:ahLst/>
            <a:cxnLst/>
            <a:rect l="l" t="t" r="r" b="b"/>
            <a:pathLst>
              <a:path w="323" h="19837" extrusionOk="0">
                <a:moveTo>
                  <a:pt x="156" y="1"/>
                </a:moveTo>
                <a:cubicBezTo>
                  <a:pt x="72" y="1"/>
                  <a:pt x="1" y="72"/>
                  <a:pt x="1" y="156"/>
                </a:cubicBezTo>
                <a:lnTo>
                  <a:pt x="1" y="19682"/>
                </a:lnTo>
                <a:cubicBezTo>
                  <a:pt x="1" y="19765"/>
                  <a:pt x="72" y="19837"/>
                  <a:pt x="156" y="19837"/>
                </a:cubicBezTo>
                <a:cubicBezTo>
                  <a:pt x="251" y="19837"/>
                  <a:pt x="322" y="19765"/>
                  <a:pt x="322" y="19682"/>
                </a:cubicBezTo>
                <a:lnTo>
                  <a:pt x="322" y="156"/>
                </a:lnTo>
                <a:cubicBezTo>
                  <a:pt x="322" y="72"/>
                  <a:pt x="251"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44" name="Google Shape;1234;p28">
            <a:extLst>
              <a:ext uri="{FF2B5EF4-FFF2-40B4-BE49-F238E27FC236}">
                <a16:creationId xmlns:a16="http://schemas.microsoft.com/office/drawing/2014/main" id="{4938C830-83C0-42C1-96A7-1682AD9EA1F1}"/>
              </a:ext>
            </a:extLst>
          </p:cNvPr>
          <p:cNvSpPr/>
          <p:nvPr/>
        </p:nvSpPr>
        <p:spPr>
          <a:xfrm rot="5400000" flipH="1">
            <a:off x="4519877" y="3349098"/>
            <a:ext cx="45719" cy="417533"/>
          </a:xfrm>
          <a:custGeom>
            <a:avLst/>
            <a:gdLst/>
            <a:ahLst/>
            <a:cxnLst/>
            <a:rect l="l" t="t" r="r" b="b"/>
            <a:pathLst>
              <a:path w="322" h="19837" extrusionOk="0">
                <a:moveTo>
                  <a:pt x="167" y="1"/>
                </a:moveTo>
                <a:cubicBezTo>
                  <a:pt x="72" y="1"/>
                  <a:pt x="0" y="72"/>
                  <a:pt x="0" y="156"/>
                </a:cubicBezTo>
                <a:lnTo>
                  <a:pt x="0" y="19682"/>
                </a:lnTo>
                <a:cubicBezTo>
                  <a:pt x="0" y="19765"/>
                  <a:pt x="72" y="19837"/>
                  <a:pt x="167" y="19837"/>
                </a:cubicBezTo>
                <a:cubicBezTo>
                  <a:pt x="250" y="19837"/>
                  <a:pt x="322" y="19765"/>
                  <a:pt x="322" y="19682"/>
                </a:cubicBezTo>
                <a:lnTo>
                  <a:pt x="322" y="156"/>
                </a:lnTo>
                <a:cubicBezTo>
                  <a:pt x="322" y="72"/>
                  <a:pt x="250" y="1"/>
                  <a:pt x="167"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47" name="Retângulo 146">
            <a:extLst>
              <a:ext uri="{FF2B5EF4-FFF2-40B4-BE49-F238E27FC236}">
                <a16:creationId xmlns:a16="http://schemas.microsoft.com/office/drawing/2014/main" id="{8BCBEC26-885D-435D-A681-94EBC6A4A023}"/>
              </a:ext>
            </a:extLst>
          </p:cNvPr>
          <p:cNvSpPr/>
          <p:nvPr/>
        </p:nvSpPr>
        <p:spPr>
          <a:xfrm rot="5400000">
            <a:off x="6921469" y="4702941"/>
            <a:ext cx="260511" cy="70982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chemeClr val="tx1">
                    <a:lumMod val="95000"/>
                    <a:lumOff val="5000"/>
                  </a:schemeClr>
                </a:solidFill>
              </a:ln>
            </a:endParaRPr>
          </a:p>
        </p:txBody>
      </p:sp>
      <p:cxnSp>
        <p:nvCxnSpPr>
          <p:cNvPr id="49" name="Conector de Seta Reta 48">
            <a:extLst>
              <a:ext uri="{FF2B5EF4-FFF2-40B4-BE49-F238E27FC236}">
                <a16:creationId xmlns:a16="http://schemas.microsoft.com/office/drawing/2014/main" id="{28B9A1D4-44A8-4B25-AE23-F8EB6D9704E5}"/>
              </a:ext>
            </a:extLst>
          </p:cNvPr>
          <p:cNvCxnSpPr>
            <a:cxnSpLocks/>
          </p:cNvCxnSpPr>
          <p:nvPr/>
        </p:nvCxnSpPr>
        <p:spPr>
          <a:xfrm>
            <a:off x="7717559" y="1962968"/>
            <a:ext cx="746411" cy="463188"/>
          </a:xfrm>
          <a:prstGeom prst="straightConnector1">
            <a:avLst/>
          </a:prstGeom>
          <a:ln w="762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a:extLst>
              <a:ext uri="{FF2B5EF4-FFF2-40B4-BE49-F238E27FC236}">
                <a16:creationId xmlns:a16="http://schemas.microsoft.com/office/drawing/2014/main" id="{6DF92495-C11D-4A4A-AFD6-58357E0C07F1}"/>
              </a:ext>
            </a:extLst>
          </p:cNvPr>
          <p:cNvCxnSpPr>
            <a:cxnSpLocks/>
          </p:cNvCxnSpPr>
          <p:nvPr/>
        </p:nvCxnSpPr>
        <p:spPr>
          <a:xfrm>
            <a:off x="2190139" y="2943241"/>
            <a:ext cx="315262" cy="212752"/>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Conector de Seta Reta 56">
            <a:extLst>
              <a:ext uri="{FF2B5EF4-FFF2-40B4-BE49-F238E27FC236}">
                <a16:creationId xmlns:a16="http://schemas.microsoft.com/office/drawing/2014/main" id="{FF0DE724-E05A-48A1-B222-456B63C7574A}"/>
              </a:ext>
            </a:extLst>
          </p:cNvPr>
          <p:cNvCxnSpPr>
            <a:cxnSpLocks/>
          </p:cNvCxnSpPr>
          <p:nvPr/>
        </p:nvCxnSpPr>
        <p:spPr>
          <a:xfrm flipV="1">
            <a:off x="2899992" y="2873027"/>
            <a:ext cx="280992" cy="238306"/>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2A8441DF-C03A-40D7-BC3B-0738004CF978}"/>
              </a:ext>
            </a:extLst>
          </p:cNvPr>
          <p:cNvCxnSpPr>
            <a:cxnSpLocks/>
          </p:cNvCxnSpPr>
          <p:nvPr/>
        </p:nvCxnSpPr>
        <p:spPr>
          <a:xfrm>
            <a:off x="2118587" y="2749064"/>
            <a:ext cx="1278149" cy="1"/>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Conector reto 2">
            <a:extLst>
              <a:ext uri="{FF2B5EF4-FFF2-40B4-BE49-F238E27FC236}">
                <a16:creationId xmlns:a16="http://schemas.microsoft.com/office/drawing/2014/main" id="{3517F118-8790-B2ED-F551-22E1AA1F65B8}"/>
              </a:ext>
            </a:extLst>
          </p:cNvPr>
          <p:cNvCxnSpPr>
            <a:cxnSpLocks/>
          </p:cNvCxnSpPr>
          <p:nvPr/>
        </p:nvCxnSpPr>
        <p:spPr>
          <a:xfrm>
            <a:off x="6534448" y="2436117"/>
            <a:ext cx="169898" cy="162039"/>
          </a:xfrm>
          <a:prstGeom prst="line">
            <a:avLst/>
          </a:prstGeom>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E1B40FB0-0BD5-CF5A-3DFC-E85C838B8B67}"/>
              </a:ext>
            </a:extLst>
          </p:cNvPr>
          <p:cNvSpPr txBox="1"/>
          <p:nvPr/>
        </p:nvSpPr>
        <p:spPr>
          <a:xfrm>
            <a:off x="5654665" y="2213681"/>
            <a:ext cx="1042145" cy="246221"/>
          </a:xfrm>
          <a:prstGeom prst="rect">
            <a:avLst/>
          </a:prstGeom>
          <a:noFill/>
        </p:spPr>
        <p:txBody>
          <a:bodyPr wrap="square" rtlCol="0">
            <a:spAutoFit/>
          </a:bodyPr>
          <a:lstStyle/>
          <a:p>
            <a:r>
              <a:rPr lang="pt-BR" sz="1000" dirty="0"/>
              <a:t>eventualidade</a:t>
            </a:r>
          </a:p>
        </p:txBody>
      </p:sp>
      <p:cxnSp>
        <p:nvCxnSpPr>
          <p:cNvPr id="8" name="Conector reto 7">
            <a:extLst>
              <a:ext uri="{FF2B5EF4-FFF2-40B4-BE49-F238E27FC236}">
                <a16:creationId xmlns:a16="http://schemas.microsoft.com/office/drawing/2014/main" id="{31124C62-025E-DA2C-0168-43EE0AEC0EB1}"/>
              </a:ext>
            </a:extLst>
          </p:cNvPr>
          <p:cNvCxnSpPr>
            <a:cxnSpLocks/>
          </p:cNvCxnSpPr>
          <p:nvPr/>
        </p:nvCxnSpPr>
        <p:spPr>
          <a:xfrm flipV="1">
            <a:off x="6749550" y="2487323"/>
            <a:ext cx="339118" cy="112527"/>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9606CAD1-5874-91BA-DFB6-8227549B6251}"/>
              </a:ext>
            </a:extLst>
          </p:cNvPr>
          <p:cNvSpPr txBox="1"/>
          <p:nvPr/>
        </p:nvSpPr>
        <p:spPr>
          <a:xfrm>
            <a:off x="6884193" y="1972861"/>
            <a:ext cx="1246813" cy="553998"/>
          </a:xfrm>
          <a:prstGeom prst="rect">
            <a:avLst/>
          </a:prstGeom>
          <a:noFill/>
        </p:spPr>
        <p:txBody>
          <a:bodyPr wrap="square" rtlCol="0">
            <a:spAutoFit/>
          </a:bodyPr>
          <a:lstStyle/>
          <a:p>
            <a:r>
              <a:rPr lang="pt-BR" sz="1000" dirty="0"/>
              <a:t>Ônus da impugnação específica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7000"/>
              </a:lnSpc>
              <a:spcAft>
                <a:spcPts val="800"/>
              </a:spcAft>
            </a:pPr>
            <a:r>
              <a:rPr lang="pt-BR" sz="2400" spc="-1" dirty="0">
                <a:solidFill>
                  <a:srgbClr val="000000"/>
                </a:solidFill>
                <a:highlight>
                  <a:srgbClr val="FFFF00"/>
                </a:highlight>
                <a:latin typeface="Calibri"/>
                <a:ea typeface="DejaVu Sans"/>
              </a:rPr>
              <a:t>ESTRUTURA CONTESTAÇÃO</a:t>
            </a:r>
          </a:p>
          <a:p>
            <a:pPr algn="just">
              <a:lnSpc>
                <a:spcPct val="107000"/>
              </a:lnSpc>
              <a:spcAft>
                <a:spcPts val="800"/>
              </a:spcAft>
            </a:pPr>
            <a:r>
              <a:rPr lang="pt-BR" sz="2400" spc="-1" dirty="0">
                <a:solidFill>
                  <a:srgbClr val="000000"/>
                </a:solidFill>
                <a:latin typeface="Calibri"/>
                <a:ea typeface="DejaVu Sans"/>
              </a:rPr>
              <a:t>ENDEREÇAMENTO </a:t>
            </a:r>
            <a:r>
              <a:rPr lang="pt-BR" sz="1400" spc="-1" dirty="0">
                <a:solidFill>
                  <a:srgbClr val="000000"/>
                </a:solidFill>
                <a:latin typeface="Avenir Next LT Pro" panose="020B0504020202020204" pitchFamily="34" charset="0"/>
              </a:rPr>
              <a:t>juiz da causa</a:t>
            </a:r>
          </a:p>
          <a:p>
            <a:pPr algn="just">
              <a:lnSpc>
                <a:spcPct val="107000"/>
              </a:lnSpc>
              <a:spcAft>
                <a:spcPts val="800"/>
              </a:spcAft>
            </a:pPr>
            <a:r>
              <a:rPr lang="pt-BR" sz="2400" spc="-1" dirty="0">
                <a:solidFill>
                  <a:srgbClr val="000000"/>
                </a:solidFill>
                <a:latin typeface="Calibri"/>
                <a:ea typeface="DejaVu Sans"/>
              </a:rPr>
              <a:t>QUALIFICAÇÃO </a:t>
            </a:r>
            <a:r>
              <a:rPr lang="pt-BR" sz="1400" spc="-1" dirty="0">
                <a:solidFill>
                  <a:srgbClr val="000000"/>
                </a:solidFill>
                <a:latin typeface="Avenir Next LT Pro" panose="020B0504020202020204" pitchFamily="34" charset="0"/>
              </a:rPr>
              <a:t>(apenas se houver retificação ou complementar inicial)</a:t>
            </a:r>
          </a:p>
          <a:p>
            <a:pPr algn="just">
              <a:lnSpc>
                <a:spcPct val="107000"/>
              </a:lnSpc>
              <a:spcAft>
                <a:spcPts val="800"/>
              </a:spcAft>
            </a:pPr>
            <a:r>
              <a:rPr lang="pt-BR" sz="2400" spc="-1" dirty="0">
                <a:solidFill>
                  <a:srgbClr val="000000"/>
                </a:solidFill>
                <a:latin typeface="Calibri"/>
                <a:ea typeface="DejaVu Sans"/>
              </a:rPr>
              <a:t>ADVOGADO </a:t>
            </a:r>
            <a:r>
              <a:rPr lang="pt-BR" sz="1400" spc="-1" dirty="0">
                <a:solidFill>
                  <a:srgbClr val="000000"/>
                </a:solidFill>
                <a:latin typeface="Avenir Next LT Pro" panose="020B0504020202020204" pitchFamily="34" charset="0"/>
              </a:rPr>
              <a:t>(nome, OAB, e-mail e endereço)</a:t>
            </a:r>
          </a:p>
          <a:p>
            <a:pPr algn="just">
              <a:lnSpc>
                <a:spcPct val="107000"/>
              </a:lnSpc>
              <a:spcAft>
                <a:spcPts val="800"/>
              </a:spcAft>
            </a:pPr>
            <a:r>
              <a:rPr lang="pt-BR" sz="2400" spc="-1" dirty="0">
                <a:solidFill>
                  <a:srgbClr val="000000"/>
                </a:solidFill>
                <a:latin typeface="Calibri"/>
                <a:ea typeface="DejaVu Sans"/>
              </a:rPr>
              <a:t>FUNDAMENTO art. 335 e ss. do CPC</a:t>
            </a:r>
          </a:p>
          <a:p>
            <a:pPr algn="just">
              <a:lnSpc>
                <a:spcPct val="107000"/>
              </a:lnSpc>
              <a:spcAft>
                <a:spcPts val="800"/>
              </a:spcAft>
            </a:pPr>
            <a:r>
              <a:rPr lang="pt-BR" sz="2400" spc="-1" dirty="0">
                <a:solidFill>
                  <a:srgbClr val="000000"/>
                </a:solidFill>
                <a:latin typeface="Calibri"/>
                <a:ea typeface="DejaVu Sans"/>
              </a:rPr>
              <a:t>TERMO TÉCNICO “</a:t>
            </a:r>
            <a:r>
              <a:rPr lang="pt-BR" sz="2400" spc="-1" dirty="0">
                <a:solidFill>
                  <a:srgbClr val="000000"/>
                </a:solidFill>
                <a:highlight>
                  <a:srgbClr val="FFFF00"/>
                </a:highlight>
                <a:latin typeface="Calibri"/>
                <a:ea typeface="DejaVu Sans"/>
              </a:rPr>
              <a:t>apresentar</a:t>
            </a:r>
            <a:r>
              <a:rPr lang="pt-BR" sz="2400" spc="-1" dirty="0">
                <a:solidFill>
                  <a:srgbClr val="000000"/>
                </a:solidFill>
                <a:latin typeface="Calibri"/>
                <a:ea typeface="DejaVu Sans"/>
              </a:rPr>
              <a:t>” CONTESTAÇÃO</a:t>
            </a:r>
          </a:p>
          <a:p>
            <a:pPr algn="just">
              <a:lnSpc>
                <a:spcPct val="107000"/>
              </a:lnSpc>
              <a:spcAft>
                <a:spcPts val="800"/>
              </a:spcAft>
            </a:pPr>
            <a:r>
              <a:rPr lang="pt-BR" sz="2400" spc="-1" dirty="0">
                <a:solidFill>
                  <a:srgbClr val="000000"/>
                </a:solidFill>
                <a:latin typeface="Calibri"/>
                <a:ea typeface="DejaVu Sans"/>
              </a:rPr>
              <a:t>FATOS </a:t>
            </a:r>
            <a:r>
              <a:rPr lang="pt-BR" sz="1400" spc="-1" dirty="0">
                <a:solidFill>
                  <a:srgbClr val="000000"/>
                </a:solidFill>
                <a:latin typeface="Avenir Next LT Pro" panose="020B0504020202020204" pitchFamily="34" charset="0"/>
              </a:rPr>
              <a:t>(fatos resumidos, dicas: “alegada dívida”, “suposto crédito”)</a:t>
            </a:r>
          </a:p>
          <a:p>
            <a:pPr algn="just">
              <a:lnSpc>
                <a:spcPct val="107000"/>
              </a:lnSpc>
              <a:spcAft>
                <a:spcPts val="800"/>
              </a:spcAft>
            </a:pPr>
            <a:r>
              <a:rPr lang="pt-BR" sz="2400" spc="-1" dirty="0">
                <a:solidFill>
                  <a:srgbClr val="000000"/>
                </a:solidFill>
                <a:latin typeface="Calibri"/>
                <a:ea typeface="DejaVu Sans"/>
              </a:rPr>
              <a:t>PRELIMINARES</a:t>
            </a:r>
          </a:p>
          <a:p>
            <a:pPr algn="just">
              <a:lnSpc>
                <a:spcPct val="107000"/>
              </a:lnSpc>
              <a:spcAft>
                <a:spcPts val="800"/>
              </a:spcAft>
            </a:pPr>
            <a:r>
              <a:rPr lang="pt-BR" sz="2400" spc="-1" dirty="0">
                <a:solidFill>
                  <a:srgbClr val="000000"/>
                </a:solidFill>
                <a:latin typeface="Calibri"/>
                <a:ea typeface="DejaVu Sans"/>
              </a:rPr>
              <a:t>PRESCRIÇÃO E DECADÊNCIA – TEXTO: </a:t>
            </a:r>
            <a:r>
              <a:rPr lang="pt-BR" sz="1400" spc="-1" dirty="0">
                <a:solidFill>
                  <a:srgbClr val="000000"/>
                </a:solidFill>
                <a:latin typeface="Avenir Next LT Pro" panose="020B0504020202020204" pitchFamily="34" charset="0"/>
                <a:ea typeface="DejaVu Sans"/>
              </a:rPr>
              <a:t>“conforme artigo ... do Código Civil a pretensão do autor está prescrita porque ..., portanto, requer a </a:t>
            </a:r>
            <a:r>
              <a:rPr lang="pt-BR" sz="1400" spc="-1" dirty="0">
                <a:solidFill>
                  <a:srgbClr val="FF0000"/>
                </a:solidFill>
                <a:latin typeface="Avenir Next LT Pro" panose="020B0504020202020204" pitchFamily="34" charset="0"/>
                <a:ea typeface="DejaVu Sans"/>
              </a:rPr>
              <a:t>extinção</a:t>
            </a:r>
            <a:r>
              <a:rPr lang="pt-BR" sz="1400" spc="-1" dirty="0">
                <a:solidFill>
                  <a:srgbClr val="000000"/>
                </a:solidFill>
                <a:latin typeface="Avenir Next LT Pro" panose="020B0504020202020204" pitchFamily="34" charset="0"/>
                <a:ea typeface="DejaVu Sans"/>
              </a:rPr>
              <a:t> do processo com resolução de mérito conforme artigo 487, II, do Código de Processo Civil”</a:t>
            </a: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MÉRITO</a:t>
            </a:r>
          </a:p>
          <a:p>
            <a:pPr algn="just">
              <a:lnSpc>
                <a:spcPct val="107000"/>
              </a:lnSpc>
              <a:spcAft>
                <a:spcPts val="800"/>
              </a:spcAft>
            </a:pPr>
            <a:r>
              <a:rPr lang="pt-BR" sz="2400" spc="-1" dirty="0">
                <a:solidFill>
                  <a:srgbClr val="000000"/>
                </a:solidFill>
                <a:latin typeface="Calibri"/>
                <a:ea typeface="DejaVu Sans"/>
              </a:rPr>
              <a:t>QUESTÕES INCIDENTAIS: </a:t>
            </a:r>
            <a:r>
              <a:rPr lang="pt-BR" sz="1400" spc="-1" dirty="0">
                <a:solidFill>
                  <a:srgbClr val="000000"/>
                </a:solidFill>
                <a:latin typeface="Avenir Next LT Pro" panose="020B0504020202020204" pitchFamily="34" charset="0"/>
              </a:rPr>
              <a:t>denunciação da lide; chamamento ao processo; pedido contraposto ou RECONVENÇÃO (SE HOUVER)</a:t>
            </a:r>
          </a:p>
          <a:p>
            <a:pPr algn="just">
              <a:lnSpc>
                <a:spcPct val="107000"/>
              </a:lnSpc>
              <a:spcAft>
                <a:spcPts val="800"/>
              </a:spcAft>
            </a:pPr>
            <a:r>
              <a:rPr lang="pt-BR" sz="2400" spc="-1" dirty="0">
                <a:solidFill>
                  <a:srgbClr val="000000"/>
                </a:solidFill>
                <a:latin typeface="Calibri"/>
                <a:ea typeface="DejaVu Sans"/>
              </a:rPr>
              <a:t>PEDIDO: </a:t>
            </a:r>
            <a:r>
              <a:rPr lang="pt-BR" sz="1400" spc="-1" dirty="0">
                <a:solidFill>
                  <a:srgbClr val="000000"/>
                </a:solidFill>
                <a:latin typeface="Avenir Next LT Pro" panose="020B0504020202020204" pitchFamily="34" charset="0"/>
              </a:rPr>
              <a:t>extinção da causa ou a regularização; no mérito, improcedência; questão incidental denunciação da lide ou chamamento ao processo; sucumbência e produção de provas. </a:t>
            </a:r>
          </a:p>
          <a:p>
            <a:pPr algn="just">
              <a:lnSpc>
                <a:spcPct val="107000"/>
              </a:lnSpc>
              <a:spcAft>
                <a:spcPts val="800"/>
              </a:spcAft>
            </a:pPr>
            <a:endParaRPr lang="pt-BR" sz="2200" b="0" strike="noStrike" spc="-1" dirty="0">
              <a:latin typeface="Arial"/>
            </a:endParaRPr>
          </a:p>
        </p:txBody>
      </p:sp>
    </p:spTree>
    <p:extLst>
      <p:ext uri="{BB962C8B-B14F-4D97-AF65-F5344CB8AC3E}">
        <p14:creationId xmlns:p14="http://schemas.microsoft.com/office/powerpoint/2010/main" val="110083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a:t>
            </a:r>
          </a:p>
          <a:p>
            <a:pPr algn="just">
              <a:lnSpc>
                <a:spcPct val="107000"/>
              </a:lnSpc>
              <a:spcAft>
                <a:spcPts val="800"/>
              </a:spcAft>
            </a:pPr>
            <a:endParaRPr lang="pt-BR" sz="2400" b="0" strike="noStrike" spc="-1" dirty="0">
              <a:solidFill>
                <a:srgbClr val="000000"/>
              </a:solidFill>
              <a:latin typeface="Calibri"/>
            </a:endParaRPr>
          </a:p>
          <a:p>
            <a:pPr algn="just">
              <a:lnSpc>
                <a:spcPct val="107000"/>
              </a:lnSpc>
              <a:spcAft>
                <a:spcPts val="800"/>
              </a:spcAft>
            </a:pPr>
            <a:endParaRPr lang="pt-BR" sz="2200" b="0" strike="noStrike" spc="-1" dirty="0">
              <a:latin typeface="Arial"/>
            </a:endParaRPr>
          </a:p>
        </p:txBody>
      </p:sp>
      <p:graphicFrame>
        <p:nvGraphicFramePr>
          <p:cNvPr id="2" name="Objeto 1">
            <a:extLst>
              <a:ext uri="{FF2B5EF4-FFF2-40B4-BE49-F238E27FC236}">
                <a16:creationId xmlns:a16="http://schemas.microsoft.com/office/drawing/2014/main" id="{64D15053-F3CA-5044-D405-FEA004BFB572}"/>
              </a:ext>
            </a:extLst>
          </p:cNvPr>
          <p:cNvGraphicFramePr>
            <a:graphicFrameLocks noChangeAspect="1"/>
          </p:cNvGraphicFramePr>
          <p:nvPr>
            <p:extLst>
              <p:ext uri="{D42A27DB-BD31-4B8C-83A1-F6EECF244321}">
                <p14:modId xmlns:p14="http://schemas.microsoft.com/office/powerpoint/2010/main" val="2778937487"/>
              </p:ext>
            </p:extLst>
          </p:nvPr>
        </p:nvGraphicFramePr>
        <p:xfrm>
          <a:off x="0" y="322611"/>
          <a:ext cx="9144000" cy="2577882"/>
        </p:xfrm>
        <a:graphic>
          <a:graphicData uri="http://schemas.openxmlformats.org/presentationml/2006/ole">
            <mc:AlternateContent xmlns:mc="http://schemas.openxmlformats.org/markup-compatibility/2006">
              <mc:Choice xmlns:v="urn:schemas-microsoft-com:vml" Requires="v">
                <p:oleObj name="Bitmap Image" r:id="rId2" imgW="9487080" imgH="3017520" progId="PBrush">
                  <p:embed/>
                </p:oleObj>
              </mc:Choice>
              <mc:Fallback>
                <p:oleObj name="Bitmap Image" r:id="rId2" imgW="9487080" imgH="3017520" progId="PBrush">
                  <p:embed/>
                  <p:pic>
                    <p:nvPicPr>
                      <p:cNvPr id="2" name="Objeto 1">
                        <a:extLst>
                          <a:ext uri="{FF2B5EF4-FFF2-40B4-BE49-F238E27FC236}">
                            <a16:creationId xmlns:a16="http://schemas.microsoft.com/office/drawing/2014/main" id="{64D15053-F3CA-5044-D405-FEA004BFB572}"/>
                          </a:ext>
                        </a:extLst>
                      </p:cNvPr>
                      <p:cNvPicPr/>
                      <p:nvPr/>
                    </p:nvPicPr>
                    <p:blipFill>
                      <a:blip r:embed="rId3"/>
                      <a:stretch>
                        <a:fillRect/>
                      </a:stretch>
                    </p:blipFill>
                    <p:spPr>
                      <a:xfrm>
                        <a:off x="0" y="322611"/>
                        <a:ext cx="9144000" cy="2577882"/>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CECCB29-3306-239A-9AFE-20CEF831554B}"/>
              </a:ext>
            </a:extLst>
          </p:cNvPr>
          <p:cNvGraphicFramePr>
            <a:graphicFrameLocks noChangeAspect="1"/>
          </p:cNvGraphicFramePr>
          <p:nvPr>
            <p:extLst>
              <p:ext uri="{D42A27DB-BD31-4B8C-83A1-F6EECF244321}">
                <p14:modId xmlns:p14="http://schemas.microsoft.com/office/powerpoint/2010/main" val="3800510606"/>
              </p:ext>
            </p:extLst>
          </p:nvPr>
        </p:nvGraphicFramePr>
        <p:xfrm>
          <a:off x="0" y="2969703"/>
          <a:ext cx="9144000" cy="3888297"/>
        </p:xfrm>
        <a:graphic>
          <a:graphicData uri="http://schemas.openxmlformats.org/presentationml/2006/ole">
            <mc:AlternateContent xmlns:mc="http://schemas.openxmlformats.org/markup-compatibility/2006">
              <mc:Choice xmlns:v="urn:schemas-microsoft-com:vml" Requires="v">
                <p:oleObj name="Bitmap Image" r:id="rId4" imgW="9608760" imgH="6134040" progId="PBrush">
                  <p:embed/>
                </p:oleObj>
              </mc:Choice>
              <mc:Fallback>
                <p:oleObj name="Bitmap Image" r:id="rId4" imgW="9608760" imgH="6134040" progId="PBrush">
                  <p:embed/>
                  <p:pic>
                    <p:nvPicPr>
                      <p:cNvPr id="3" name="Objeto 2">
                        <a:extLst>
                          <a:ext uri="{FF2B5EF4-FFF2-40B4-BE49-F238E27FC236}">
                            <a16:creationId xmlns:a16="http://schemas.microsoft.com/office/drawing/2014/main" id="{ECECCB29-3306-239A-9AFE-20CEF831554B}"/>
                          </a:ext>
                        </a:extLst>
                      </p:cNvPr>
                      <p:cNvPicPr/>
                      <p:nvPr/>
                    </p:nvPicPr>
                    <p:blipFill>
                      <a:blip r:embed="rId5"/>
                      <a:stretch>
                        <a:fillRect/>
                      </a:stretch>
                    </p:blipFill>
                    <p:spPr>
                      <a:xfrm>
                        <a:off x="0" y="2969703"/>
                        <a:ext cx="9144000" cy="3888297"/>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1A858FCD-EBD5-C05F-4F68-78EE3903F95A}"/>
              </a:ext>
            </a:extLst>
          </p:cNvPr>
          <p:cNvGraphicFramePr>
            <a:graphicFrameLocks noChangeAspect="1"/>
          </p:cNvGraphicFramePr>
          <p:nvPr>
            <p:extLst>
              <p:ext uri="{D42A27DB-BD31-4B8C-83A1-F6EECF244321}">
                <p14:modId xmlns:p14="http://schemas.microsoft.com/office/powerpoint/2010/main" val="197833483"/>
              </p:ext>
            </p:extLst>
          </p:nvPr>
        </p:nvGraphicFramePr>
        <p:xfrm>
          <a:off x="1062009" y="40036"/>
          <a:ext cx="7254875" cy="282575"/>
        </p:xfrm>
        <a:graphic>
          <a:graphicData uri="http://schemas.openxmlformats.org/presentationml/2006/ole">
            <mc:AlternateContent xmlns:mc="http://schemas.openxmlformats.org/markup-compatibility/2006">
              <mc:Choice xmlns:v="urn:schemas-microsoft-com:vml" Requires="v">
                <p:oleObj name="Bitmap Image" r:id="rId6" imgW="7254360" imgH="563760" progId="PBrush">
                  <p:embed/>
                </p:oleObj>
              </mc:Choice>
              <mc:Fallback>
                <p:oleObj name="Bitmap Image" r:id="rId6" imgW="7254360" imgH="563760" progId="PBrush">
                  <p:embed/>
                  <p:pic>
                    <p:nvPicPr>
                      <p:cNvPr id="4" name="Objeto 3">
                        <a:extLst>
                          <a:ext uri="{FF2B5EF4-FFF2-40B4-BE49-F238E27FC236}">
                            <a16:creationId xmlns:a16="http://schemas.microsoft.com/office/drawing/2014/main" id="{1A858FCD-EBD5-C05F-4F68-78EE3903F95A}"/>
                          </a:ext>
                        </a:extLst>
                      </p:cNvPr>
                      <p:cNvPicPr/>
                      <p:nvPr/>
                    </p:nvPicPr>
                    <p:blipFill>
                      <a:blip r:embed="rId7"/>
                      <a:stretch>
                        <a:fillRect/>
                      </a:stretch>
                    </p:blipFill>
                    <p:spPr>
                      <a:xfrm>
                        <a:off x="1062009" y="40036"/>
                        <a:ext cx="7254875" cy="282575"/>
                      </a:xfrm>
                      <a:prstGeom prst="rect">
                        <a:avLst/>
                      </a:prstGeom>
                    </p:spPr>
                  </p:pic>
                </p:oleObj>
              </mc:Fallback>
            </mc:AlternateContent>
          </a:graphicData>
        </a:graphic>
      </p:graphicFrame>
    </p:spTree>
    <p:extLst>
      <p:ext uri="{BB962C8B-B14F-4D97-AF65-F5344CB8AC3E}">
        <p14:creationId xmlns:p14="http://schemas.microsoft.com/office/powerpoint/2010/main" val="146735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endParaRPr lang="pt-BR" sz="2200" b="0" strike="noStrike" spc="-1" dirty="0">
              <a:latin typeface="Arial"/>
            </a:endParaRPr>
          </a:p>
        </p:txBody>
      </p:sp>
      <p:graphicFrame>
        <p:nvGraphicFramePr>
          <p:cNvPr id="2" name="Objeto 1">
            <a:extLst>
              <a:ext uri="{FF2B5EF4-FFF2-40B4-BE49-F238E27FC236}">
                <a16:creationId xmlns:a16="http://schemas.microsoft.com/office/drawing/2014/main" id="{93A3D703-ED96-DE70-0187-C766C7D17CB9}"/>
              </a:ext>
            </a:extLst>
          </p:cNvPr>
          <p:cNvGraphicFramePr>
            <a:graphicFrameLocks noChangeAspect="1"/>
          </p:cNvGraphicFramePr>
          <p:nvPr>
            <p:extLst>
              <p:ext uri="{D42A27DB-BD31-4B8C-83A1-F6EECF244321}">
                <p14:modId xmlns:p14="http://schemas.microsoft.com/office/powerpoint/2010/main" val="1744819858"/>
              </p:ext>
            </p:extLst>
          </p:nvPr>
        </p:nvGraphicFramePr>
        <p:xfrm>
          <a:off x="0" y="0"/>
          <a:ext cx="4572000" cy="4732338"/>
        </p:xfrm>
        <a:graphic>
          <a:graphicData uri="http://schemas.openxmlformats.org/presentationml/2006/ole">
            <mc:AlternateContent xmlns:mc="http://schemas.openxmlformats.org/markup-compatibility/2006">
              <mc:Choice xmlns:v="urn:schemas-microsoft-com:vml" Requires="v">
                <p:oleObj name="Bitmap Image" r:id="rId2" imgW="7658280" imgH="4732200" progId="PBrush">
                  <p:embed/>
                </p:oleObj>
              </mc:Choice>
              <mc:Fallback>
                <p:oleObj name="Bitmap Image" r:id="rId2" imgW="7658280" imgH="4732200" progId="PBrush">
                  <p:embed/>
                  <p:pic>
                    <p:nvPicPr>
                      <p:cNvPr id="2" name="Objeto 1">
                        <a:extLst>
                          <a:ext uri="{FF2B5EF4-FFF2-40B4-BE49-F238E27FC236}">
                            <a16:creationId xmlns:a16="http://schemas.microsoft.com/office/drawing/2014/main" id="{93A3D703-ED96-DE70-0187-C766C7D17CB9}"/>
                          </a:ext>
                        </a:extLst>
                      </p:cNvPr>
                      <p:cNvPicPr/>
                      <p:nvPr/>
                    </p:nvPicPr>
                    <p:blipFill>
                      <a:blip r:embed="rId3"/>
                      <a:stretch>
                        <a:fillRect/>
                      </a:stretch>
                    </p:blipFill>
                    <p:spPr>
                      <a:xfrm>
                        <a:off x="0" y="0"/>
                        <a:ext cx="4572000" cy="4732338"/>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782D53F-A606-03EF-23D6-E82B5BC0FA2D}"/>
              </a:ext>
            </a:extLst>
          </p:cNvPr>
          <p:cNvGraphicFramePr>
            <a:graphicFrameLocks noChangeAspect="1"/>
          </p:cNvGraphicFramePr>
          <p:nvPr>
            <p:extLst>
              <p:ext uri="{D42A27DB-BD31-4B8C-83A1-F6EECF244321}">
                <p14:modId xmlns:p14="http://schemas.microsoft.com/office/powerpoint/2010/main" val="601901537"/>
              </p:ext>
            </p:extLst>
          </p:nvPr>
        </p:nvGraphicFramePr>
        <p:xfrm>
          <a:off x="4840447" y="-49860"/>
          <a:ext cx="4102217" cy="4621860"/>
        </p:xfrm>
        <a:graphic>
          <a:graphicData uri="http://schemas.openxmlformats.org/presentationml/2006/ole">
            <mc:AlternateContent xmlns:mc="http://schemas.openxmlformats.org/markup-compatibility/2006">
              <mc:Choice xmlns:v="urn:schemas-microsoft-com:vml" Requires="v">
                <p:oleObj name="Bitmap Image" r:id="rId4" imgW="7521120" imgH="4137840" progId="PBrush">
                  <p:embed/>
                </p:oleObj>
              </mc:Choice>
              <mc:Fallback>
                <p:oleObj name="Bitmap Image" r:id="rId4" imgW="7521120" imgH="4137840" progId="PBrush">
                  <p:embed/>
                  <p:pic>
                    <p:nvPicPr>
                      <p:cNvPr id="3" name="Objeto 2">
                        <a:extLst>
                          <a:ext uri="{FF2B5EF4-FFF2-40B4-BE49-F238E27FC236}">
                            <a16:creationId xmlns:a16="http://schemas.microsoft.com/office/drawing/2014/main" id="{E782D53F-A606-03EF-23D6-E82B5BC0FA2D}"/>
                          </a:ext>
                        </a:extLst>
                      </p:cNvPr>
                      <p:cNvPicPr/>
                      <p:nvPr/>
                    </p:nvPicPr>
                    <p:blipFill>
                      <a:blip r:embed="rId5"/>
                      <a:stretch>
                        <a:fillRect/>
                      </a:stretch>
                    </p:blipFill>
                    <p:spPr>
                      <a:xfrm>
                        <a:off x="4840447" y="-49860"/>
                        <a:ext cx="4102217" cy="4621860"/>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E0DF7DBD-BEE6-4B0B-CDA5-61B692A0E6E0}"/>
              </a:ext>
            </a:extLst>
          </p:cNvPr>
          <p:cNvGraphicFramePr>
            <a:graphicFrameLocks noChangeAspect="1"/>
          </p:cNvGraphicFramePr>
          <p:nvPr>
            <p:extLst>
              <p:ext uri="{D42A27DB-BD31-4B8C-83A1-F6EECF244321}">
                <p14:modId xmlns:p14="http://schemas.microsoft.com/office/powerpoint/2010/main" val="2557983401"/>
              </p:ext>
            </p:extLst>
          </p:nvPr>
        </p:nvGraphicFramePr>
        <p:xfrm>
          <a:off x="0" y="4732338"/>
          <a:ext cx="9143999" cy="2185739"/>
        </p:xfrm>
        <a:graphic>
          <a:graphicData uri="http://schemas.openxmlformats.org/presentationml/2006/ole">
            <mc:AlternateContent xmlns:mc="http://schemas.openxmlformats.org/markup-compatibility/2006">
              <mc:Choice xmlns:v="urn:schemas-microsoft-com:vml" Requires="v">
                <p:oleObj name="Bitmap Image" r:id="rId6" imgW="7010280" imgH="4198680" progId="PBrush">
                  <p:embed/>
                </p:oleObj>
              </mc:Choice>
              <mc:Fallback>
                <p:oleObj name="Bitmap Image" r:id="rId6" imgW="7010280" imgH="4198680" progId="PBrush">
                  <p:embed/>
                  <p:pic>
                    <p:nvPicPr>
                      <p:cNvPr id="4" name="Objeto 3">
                        <a:extLst>
                          <a:ext uri="{FF2B5EF4-FFF2-40B4-BE49-F238E27FC236}">
                            <a16:creationId xmlns:a16="http://schemas.microsoft.com/office/drawing/2014/main" id="{E0DF7DBD-BEE6-4B0B-CDA5-61B692A0E6E0}"/>
                          </a:ext>
                        </a:extLst>
                      </p:cNvPr>
                      <p:cNvPicPr/>
                      <p:nvPr/>
                    </p:nvPicPr>
                    <p:blipFill>
                      <a:blip r:embed="rId7"/>
                      <a:stretch>
                        <a:fillRect/>
                      </a:stretch>
                    </p:blipFill>
                    <p:spPr>
                      <a:xfrm>
                        <a:off x="0" y="4732338"/>
                        <a:ext cx="9143999" cy="2185739"/>
                      </a:xfrm>
                      <a:prstGeom prst="rect">
                        <a:avLst/>
                      </a:prstGeom>
                    </p:spPr>
                  </p:pic>
                </p:oleObj>
              </mc:Fallback>
            </mc:AlternateContent>
          </a:graphicData>
        </a:graphic>
      </p:graphicFrame>
    </p:spTree>
    <p:extLst>
      <p:ext uri="{BB962C8B-B14F-4D97-AF65-F5344CB8AC3E}">
        <p14:creationId xmlns:p14="http://schemas.microsoft.com/office/powerpoint/2010/main" val="387657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1- </a:t>
            </a:r>
            <a:r>
              <a:rPr lang="pt-BR" sz="1100" b="0" strike="noStrike" spc="-1" dirty="0">
                <a:latin typeface="Arial"/>
              </a:rPr>
              <a:t>Prova: FGV - 2018 - TJ-AL - Técnico Judiciário - Área Judiciária</a:t>
            </a:r>
          </a:p>
          <a:p>
            <a:pPr algn="just">
              <a:lnSpc>
                <a:spcPct val="107000"/>
              </a:lnSpc>
              <a:spcAft>
                <a:spcPts val="800"/>
              </a:spcAft>
            </a:pPr>
            <a:endParaRPr lang="pt-BR" sz="1100" b="0" strike="noStrike" spc="-1" dirty="0">
              <a:latin typeface="Arial"/>
            </a:endParaRPr>
          </a:p>
          <a:p>
            <a:pPr algn="just">
              <a:lnSpc>
                <a:spcPct val="107000"/>
              </a:lnSpc>
              <a:spcAft>
                <a:spcPts val="800"/>
              </a:spcAft>
            </a:pPr>
            <a:r>
              <a:rPr lang="pt-BR" sz="2200" b="0" strike="noStrike" spc="-1" dirty="0">
                <a:latin typeface="Arial"/>
              </a:rPr>
              <a:t>	No </a:t>
            </a:r>
            <a:r>
              <a:rPr lang="pt-BR" sz="2200" b="1" strike="noStrike" spc="-1" dirty="0">
                <a:latin typeface="Arial"/>
              </a:rPr>
              <a:t>procedimento comum</a:t>
            </a:r>
            <a:r>
              <a:rPr lang="pt-BR" sz="2200" b="0" strike="noStrike" spc="-1" dirty="0">
                <a:latin typeface="Arial"/>
              </a:rPr>
              <a:t>, a via pela qual o réu pode manifestar </a:t>
            </a:r>
            <a:r>
              <a:rPr lang="pt-BR" sz="2200" b="1" strike="noStrike" spc="-1" dirty="0">
                <a:highlight>
                  <a:srgbClr val="FFFF00"/>
                </a:highlight>
                <a:latin typeface="Arial"/>
              </a:rPr>
              <a:t>pretensão própria</a:t>
            </a:r>
            <a:r>
              <a:rPr lang="pt-BR" sz="2200" b="0" strike="noStrike" spc="-1" dirty="0">
                <a:latin typeface="Arial"/>
              </a:rPr>
              <a:t>, </a:t>
            </a:r>
            <a:r>
              <a:rPr lang="pt-BR" sz="2200" b="1" strike="noStrike" spc="-1" dirty="0">
                <a:highlight>
                  <a:srgbClr val="00FF00"/>
                </a:highlight>
                <a:latin typeface="Arial"/>
              </a:rPr>
              <a:t>CONEXA</a:t>
            </a:r>
            <a:r>
              <a:rPr lang="pt-BR" sz="2200" b="0" strike="noStrike" spc="-1" dirty="0">
                <a:latin typeface="Arial"/>
              </a:rPr>
              <a:t> com a ação principal ou com o fundamento da defesa, é:</a:t>
            </a:r>
          </a:p>
          <a:p>
            <a:pPr algn="just">
              <a:lnSpc>
                <a:spcPct val="107000"/>
              </a:lnSpc>
              <a:spcAft>
                <a:spcPts val="800"/>
              </a:spcAft>
            </a:pPr>
            <a:endParaRPr lang="pt-BR" sz="2200" b="0" strike="noStrike" spc="-1" dirty="0">
              <a:latin typeface="Arial"/>
            </a:endParaRPr>
          </a:p>
          <a:p>
            <a:pPr algn="just">
              <a:lnSpc>
                <a:spcPct val="107000"/>
              </a:lnSpc>
              <a:spcAft>
                <a:spcPts val="800"/>
              </a:spcAft>
            </a:pPr>
            <a:r>
              <a:rPr lang="pt-BR" sz="2200" b="0" strike="noStrike" spc="-1" dirty="0">
                <a:latin typeface="Arial"/>
              </a:rPr>
              <a:t>A- exceção;</a:t>
            </a:r>
          </a:p>
          <a:p>
            <a:pPr algn="just">
              <a:lnSpc>
                <a:spcPct val="107000"/>
              </a:lnSpc>
              <a:spcAft>
                <a:spcPts val="800"/>
              </a:spcAft>
            </a:pPr>
            <a:r>
              <a:rPr lang="pt-BR" sz="2200" b="0" strike="noStrike" spc="-1" dirty="0">
                <a:latin typeface="Arial"/>
              </a:rPr>
              <a:t>B- reconvenção,</a:t>
            </a:r>
          </a:p>
          <a:p>
            <a:pPr algn="just">
              <a:lnSpc>
                <a:spcPct val="107000"/>
              </a:lnSpc>
              <a:spcAft>
                <a:spcPts val="800"/>
              </a:spcAft>
            </a:pPr>
            <a:r>
              <a:rPr lang="pt-BR" sz="2200" b="0" strike="noStrike" spc="-1" dirty="0">
                <a:latin typeface="Arial"/>
              </a:rPr>
              <a:t>C- </a:t>
            </a:r>
            <a:r>
              <a:rPr lang="pt-BR" sz="2200" b="0" i="1" strike="noStrike" spc="-1" dirty="0">
                <a:latin typeface="Arial"/>
              </a:rPr>
              <a:t>querela </a:t>
            </a:r>
            <a:r>
              <a:rPr lang="pt-BR" sz="2200" b="0" i="1" strike="noStrike" spc="-1" dirty="0" err="1">
                <a:latin typeface="Arial"/>
              </a:rPr>
              <a:t>nullitatis</a:t>
            </a:r>
            <a:r>
              <a:rPr lang="pt-BR" sz="2200" b="0" strike="noStrike" spc="-1" dirty="0">
                <a:latin typeface="Arial"/>
              </a:rPr>
              <a:t>;</a:t>
            </a:r>
          </a:p>
          <a:p>
            <a:pPr algn="just">
              <a:lnSpc>
                <a:spcPct val="107000"/>
              </a:lnSpc>
              <a:spcAft>
                <a:spcPts val="800"/>
              </a:spcAft>
            </a:pPr>
            <a:r>
              <a:rPr lang="pt-BR" sz="2200" b="0" strike="noStrike" spc="-1" dirty="0">
                <a:latin typeface="Arial"/>
              </a:rPr>
              <a:t>D- impugnação ao cumprimento de sentença</a:t>
            </a:r>
          </a:p>
          <a:p>
            <a:pPr algn="just">
              <a:lnSpc>
                <a:spcPct val="107000"/>
              </a:lnSpc>
              <a:spcAft>
                <a:spcPts val="800"/>
              </a:spcAft>
            </a:pPr>
            <a:r>
              <a:rPr lang="pt-BR" sz="2200" b="0" strike="noStrike" spc="-1" dirty="0">
                <a:latin typeface="Arial"/>
              </a:rPr>
              <a:t>E- embargos;</a:t>
            </a:r>
          </a:p>
        </p:txBody>
      </p:sp>
    </p:spTree>
    <p:extLst>
      <p:ext uri="{BB962C8B-B14F-4D97-AF65-F5344CB8AC3E}">
        <p14:creationId xmlns:p14="http://schemas.microsoft.com/office/powerpoint/2010/main" val="24192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2- </a:t>
            </a:r>
            <a:r>
              <a:rPr lang="pt-BR" sz="1100" spc="-1" dirty="0">
                <a:solidFill>
                  <a:srgbClr val="000000"/>
                </a:solidFill>
                <a:latin typeface="Calibri"/>
                <a:ea typeface="DejaVu Sans"/>
              </a:rPr>
              <a:t>Prova: Avança SP - 2020 - Câmara de Vinhedo - PR - Procurador Jurídico</a:t>
            </a:r>
          </a:p>
          <a:p>
            <a:pPr algn="just">
              <a:lnSpc>
                <a:spcPct val="107000"/>
              </a:lnSpc>
              <a:spcAft>
                <a:spcPts val="800"/>
              </a:spcAft>
            </a:pPr>
            <a:r>
              <a:rPr lang="pt-BR" spc="-1" dirty="0">
                <a:solidFill>
                  <a:srgbClr val="000000"/>
                </a:solidFill>
                <a:latin typeface="Calibri"/>
                <a:ea typeface="DejaVu Sans"/>
              </a:rPr>
              <a:t>	No que se refere ao instituto da </a:t>
            </a:r>
            <a:r>
              <a:rPr lang="pt-BR" b="1" spc="-1" dirty="0">
                <a:solidFill>
                  <a:srgbClr val="000000"/>
                </a:solidFill>
                <a:latin typeface="Calibri"/>
                <a:ea typeface="DejaVu Sans"/>
              </a:rPr>
              <a:t>revelia</a:t>
            </a:r>
            <a:r>
              <a:rPr lang="pt-BR" spc="-1" dirty="0">
                <a:solidFill>
                  <a:srgbClr val="000000"/>
                </a:solidFill>
                <a:latin typeface="Calibri"/>
                <a:ea typeface="DejaVu Sans"/>
              </a:rPr>
              <a:t>, analise os itens a seguir e, ao final, assinale a alternativa </a:t>
            </a:r>
            <a:r>
              <a:rPr lang="pt-BR" b="1" spc="-1" dirty="0">
                <a:solidFill>
                  <a:srgbClr val="000000"/>
                </a:solidFill>
                <a:latin typeface="Calibri"/>
                <a:ea typeface="DejaVu Sans"/>
              </a:rPr>
              <a:t>correta</a:t>
            </a:r>
            <a:r>
              <a:rPr lang="pt-BR" spc="-1" dirty="0">
                <a:solidFill>
                  <a:srgbClr val="000000"/>
                </a:solidFill>
                <a:latin typeface="Calibri"/>
                <a:ea typeface="DejaVu Sans"/>
              </a:rPr>
              <a:t>:</a:t>
            </a:r>
          </a:p>
          <a:p>
            <a:pPr algn="just">
              <a:lnSpc>
                <a:spcPct val="107000"/>
              </a:lnSpc>
              <a:spcAft>
                <a:spcPts val="800"/>
              </a:spcAft>
            </a:pPr>
            <a:r>
              <a:rPr lang="pt-BR" spc="-1" dirty="0">
                <a:solidFill>
                  <a:srgbClr val="000000"/>
                </a:solidFill>
                <a:latin typeface="Calibri"/>
                <a:ea typeface="DejaVu Sans"/>
              </a:rPr>
              <a:t>	I – A presunção de veracidade decorrente da revelia </a:t>
            </a:r>
            <a:r>
              <a:rPr lang="pt-BR" b="1" spc="-1" dirty="0">
                <a:solidFill>
                  <a:srgbClr val="000000"/>
                </a:solidFill>
                <a:highlight>
                  <a:srgbClr val="FFFF00"/>
                </a:highlight>
                <a:latin typeface="Calibri"/>
                <a:ea typeface="DejaVu Sans"/>
              </a:rPr>
              <a:t>não</a:t>
            </a:r>
            <a:r>
              <a:rPr lang="pt-BR" spc="-1" dirty="0">
                <a:solidFill>
                  <a:srgbClr val="000000"/>
                </a:solidFill>
                <a:latin typeface="Calibri"/>
                <a:ea typeface="DejaVu Sans"/>
              </a:rPr>
              <a:t> admite prova em contrário. </a:t>
            </a:r>
          </a:p>
          <a:p>
            <a:pPr algn="just">
              <a:lnSpc>
                <a:spcPct val="107000"/>
              </a:lnSpc>
              <a:spcAft>
                <a:spcPts val="800"/>
              </a:spcAft>
            </a:pPr>
            <a:r>
              <a:rPr lang="pt-BR" spc="-1" dirty="0">
                <a:solidFill>
                  <a:srgbClr val="000000"/>
                </a:solidFill>
                <a:latin typeface="Calibri"/>
                <a:ea typeface="DejaVu Sans"/>
              </a:rPr>
              <a:t>	II – Os prazos contra o revel que não tenha patrono nos autos fluirão da data de </a:t>
            </a:r>
            <a:r>
              <a:rPr lang="pt-BR" spc="-1" dirty="0">
                <a:solidFill>
                  <a:srgbClr val="000000"/>
                </a:solidFill>
                <a:highlight>
                  <a:srgbClr val="FFFF00"/>
                </a:highlight>
                <a:latin typeface="Calibri"/>
                <a:ea typeface="DejaVu Sans"/>
              </a:rPr>
              <a:t>publicação do ato decisório no órgão oficial</a:t>
            </a:r>
            <a:r>
              <a:rPr lang="pt-BR" spc="-1" dirty="0">
                <a:solidFill>
                  <a:srgbClr val="000000"/>
                </a:solidFill>
                <a:latin typeface="Calibri"/>
                <a:ea typeface="DejaVu Sans"/>
              </a:rPr>
              <a:t>. </a:t>
            </a:r>
          </a:p>
          <a:p>
            <a:pPr algn="just">
              <a:lnSpc>
                <a:spcPct val="107000"/>
              </a:lnSpc>
              <a:spcAft>
                <a:spcPts val="800"/>
              </a:spcAft>
            </a:pPr>
            <a:r>
              <a:rPr lang="pt-BR" spc="-1" dirty="0">
                <a:solidFill>
                  <a:srgbClr val="000000"/>
                </a:solidFill>
                <a:latin typeface="Calibri"/>
                <a:ea typeface="DejaVu Sans"/>
              </a:rPr>
              <a:t>	III – O revel pode intervir no feito em qualquer fase do processo, sendo-lhe, no entanto, </a:t>
            </a:r>
            <a:r>
              <a:rPr lang="pt-BR" spc="-1" dirty="0">
                <a:solidFill>
                  <a:srgbClr val="000000"/>
                </a:solidFill>
                <a:highlight>
                  <a:srgbClr val="FFFF00"/>
                </a:highlight>
                <a:latin typeface="Calibri"/>
                <a:ea typeface="DejaVu Sans"/>
              </a:rPr>
              <a:t>vedada</a:t>
            </a:r>
            <a:r>
              <a:rPr lang="pt-BR" spc="-1" dirty="0">
                <a:solidFill>
                  <a:srgbClr val="000000"/>
                </a:solidFill>
                <a:latin typeface="Calibri"/>
                <a:ea typeface="DejaVu Sans"/>
              </a:rPr>
              <a:t> a produção probatória.</a:t>
            </a:r>
          </a:p>
          <a:p>
            <a:pPr algn="just">
              <a:lnSpc>
                <a:spcPct val="107000"/>
              </a:lnSpc>
              <a:spcAft>
                <a:spcPts val="800"/>
              </a:spcAft>
            </a:pPr>
            <a:r>
              <a:rPr lang="pt-BR" spc="-1" dirty="0">
                <a:solidFill>
                  <a:srgbClr val="000000"/>
                </a:solidFill>
                <a:latin typeface="Calibri"/>
                <a:ea typeface="DejaVu Sans"/>
              </a:rPr>
              <a:t>	A- Apenas o item I é verdadeiro.</a:t>
            </a:r>
          </a:p>
          <a:p>
            <a:pPr algn="just">
              <a:lnSpc>
                <a:spcPct val="107000"/>
              </a:lnSpc>
              <a:spcAft>
                <a:spcPts val="800"/>
              </a:spcAft>
            </a:pPr>
            <a:r>
              <a:rPr lang="pt-BR" spc="-1" dirty="0">
                <a:solidFill>
                  <a:srgbClr val="000000"/>
                </a:solidFill>
                <a:latin typeface="Calibri"/>
                <a:ea typeface="DejaVu Sans"/>
              </a:rPr>
              <a:t>	B- Apenas o item II é verdadeiro,</a:t>
            </a:r>
          </a:p>
          <a:p>
            <a:pPr algn="just">
              <a:lnSpc>
                <a:spcPct val="107000"/>
              </a:lnSpc>
              <a:spcAft>
                <a:spcPts val="800"/>
              </a:spcAft>
            </a:pPr>
            <a:r>
              <a:rPr lang="pt-BR" spc="-1" dirty="0">
                <a:solidFill>
                  <a:srgbClr val="000000"/>
                </a:solidFill>
                <a:latin typeface="Calibri"/>
                <a:ea typeface="DejaVu Sans"/>
              </a:rPr>
              <a:t>	C- Apenas o item III é verdadeiro.</a:t>
            </a:r>
          </a:p>
          <a:p>
            <a:pPr algn="just">
              <a:lnSpc>
                <a:spcPct val="107000"/>
              </a:lnSpc>
              <a:spcAft>
                <a:spcPts val="800"/>
              </a:spcAft>
            </a:pPr>
            <a:r>
              <a:rPr lang="pt-BR" spc="-1" dirty="0">
                <a:solidFill>
                  <a:srgbClr val="000000"/>
                </a:solidFill>
                <a:latin typeface="Calibri"/>
                <a:ea typeface="DejaVu Sans"/>
              </a:rPr>
              <a:t>	D- Apenas os itens I e III são verdadeiros;</a:t>
            </a:r>
          </a:p>
          <a:p>
            <a:pPr algn="just">
              <a:lnSpc>
                <a:spcPct val="107000"/>
              </a:lnSpc>
              <a:spcAft>
                <a:spcPts val="800"/>
              </a:spcAft>
            </a:pPr>
            <a:r>
              <a:rPr lang="pt-BR" spc="-1" dirty="0">
                <a:solidFill>
                  <a:srgbClr val="000000"/>
                </a:solidFill>
                <a:latin typeface="Calibri"/>
                <a:ea typeface="DejaVu Sans"/>
              </a:rPr>
              <a:t>	E- Todos os itens são verdadeiros;</a:t>
            </a:r>
          </a:p>
          <a:p>
            <a:pPr algn="just">
              <a:lnSpc>
                <a:spcPct val="107000"/>
              </a:lnSpc>
              <a:spcAft>
                <a:spcPts val="800"/>
              </a:spcAft>
            </a:pPr>
            <a:endParaRPr lang="pt-BR" sz="1200" b="0" strike="noStrike" spc="-1" dirty="0">
              <a:solidFill>
                <a:srgbClr val="000000"/>
              </a:solidFill>
              <a:latin typeface="Calibri"/>
            </a:endParaRPr>
          </a:p>
          <a:p>
            <a:pPr algn="just">
              <a:lnSpc>
                <a:spcPct val="107000"/>
              </a:lnSpc>
              <a:spcAft>
                <a:spcPts val="800"/>
              </a:spcAft>
            </a:pPr>
            <a:r>
              <a:rPr lang="pt-BR" sz="1200" b="0" strike="noStrike" spc="-1" dirty="0">
                <a:solidFill>
                  <a:srgbClr val="000000"/>
                </a:solidFill>
                <a:highlight>
                  <a:srgbClr val="00FF00"/>
                </a:highlight>
                <a:latin typeface="Calibri"/>
              </a:rPr>
              <a:t>DICAS:</a:t>
            </a:r>
            <a:r>
              <a:rPr lang="pt-BR" sz="1200" spc="-1" dirty="0">
                <a:solidFill>
                  <a:srgbClr val="000000"/>
                </a:solidFill>
                <a:highlight>
                  <a:srgbClr val="00FF00"/>
                </a:highlight>
                <a:latin typeface="Arial"/>
              </a:rPr>
              <a:t> </a:t>
            </a:r>
          </a:p>
          <a:p>
            <a:pPr algn="just">
              <a:lnSpc>
                <a:spcPct val="107000"/>
              </a:lnSpc>
              <a:spcAft>
                <a:spcPts val="800"/>
              </a:spcAft>
            </a:pPr>
            <a:r>
              <a:rPr lang="pt-BR" sz="1200" b="0" i="0" dirty="0">
                <a:solidFill>
                  <a:srgbClr val="000000"/>
                </a:solidFill>
                <a:effectLst/>
                <a:latin typeface="Arial" panose="020B0604020202020204" pitchFamily="34" charset="0"/>
              </a:rPr>
              <a:t> 	Art. 344. Se o réu não contestar a ação, será considerado revel e </a:t>
            </a:r>
            <a:r>
              <a:rPr lang="pt-BR" sz="1200" b="1" i="0" u="sng" dirty="0">
                <a:solidFill>
                  <a:srgbClr val="000000"/>
                </a:solidFill>
                <a:effectLst/>
                <a:latin typeface="Arial" panose="020B0604020202020204" pitchFamily="34" charset="0"/>
              </a:rPr>
              <a:t>presumir-se-ão</a:t>
            </a:r>
            <a:r>
              <a:rPr lang="pt-BR" sz="1200" b="0" i="0" dirty="0">
                <a:solidFill>
                  <a:srgbClr val="000000"/>
                </a:solidFill>
                <a:effectLst/>
                <a:latin typeface="Arial" panose="020B0604020202020204" pitchFamily="34" charset="0"/>
              </a:rPr>
              <a:t> verdadeiras as alegações de fato formuladas pelo autor.</a:t>
            </a:r>
          </a:p>
          <a:p>
            <a:pPr algn="just">
              <a:lnSpc>
                <a:spcPct val="107000"/>
              </a:lnSpc>
              <a:spcAft>
                <a:spcPts val="800"/>
              </a:spcAft>
            </a:pPr>
            <a:r>
              <a:rPr lang="pt-BR" sz="1200" spc="-1" dirty="0">
                <a:solidFill>
                  <a:srgbClr val="000000"/>
                </a:solidFill>
                <a:latin typeface="Arial" panose="020B0604020202020204" pitchFamily="34" charset="0"/>
              </a:rPr>
              <a:t>	Art. 346. Os prazos contra o revel que não tenha patrono nos autos </a:t>
            </a:r>
            <a:r>
              <a:rPr lang="pt-BR" sz="1200" b="1" u="sng" spc="-1" dirty="0">
                <a:solidFill>
                  <a:srgbClr val="000000"/>
                </a:solidFill>
                <a:latin typeface="Arial" panose="020B0604020202020204" pitchFamily="34" charset="0"/>
              </a:rPr>
              <a:t>fluirão</a:t>
            </a:r>
            <a:r>
              <a:rPr lang="pt-BR" sz="1200" spc="-1" dirty="0">
                <a:solidFill>
                  <a:srgbClr val="000000"/>
                </a:solidFill>
                <a:latin typeface="Arial" panose="020B0604020202020204" pitchFamily="34" charset="0"/>
              </a:rPr>
              <a:t> da data de publicação do ato decisório no órgão oficial.  Parágrafo único. O revel poderá intervir no processo em qualquer fase, </a:t>
            </a:r>
            <a:r>
              <a:rPr lang="pt-BR" sz="1200" b="1" u="sng" spc="-1" dirty="0">
                <a:solidFill>
                  <a:srgbClr val="000000"/>
                </a:solidFill>
                <a:latin typeface="Arial" panose="020B0604020202020204" pitchFamily="34" charset="0"/>
              </a:rPr>
              <a:t>recebendo-o no estado</a:t>
            </a:r>
            <a:r>
              <a:rPr lang="pt-BR" sz="1200" spc="-1" dirty="0">
                <a:solidFill>
                  <a:srgbClr val="000000"/>
                </a:solidFill>
                <a:latin typeface="Arial" panose="020B0604020202020204" pitchFamily="34" charset="0"/>
              </a:rPr>
              <a:t> em que se encontrar.</a:t>
            </a:r>
            <a:endParaRPr lang="pt-BR" sz="1200" i="0" spc="-1" dirty="0">
              <a:solidFill>
                <a:srgbClr val="000000"/>
              </a:solidFill>
              <a:effectLst/>
              <a:latin typeface="Arial"/>
            </a:endParaRPr>
          </a:p>
          <a:p>
            <a:pPr algn="just">
              <a:lnSpc>
                <a:spcPct val="107000"/>
              </a:lnSpc>
              <a:spcAft>
                <a:spcPts val="800"/>
              </a:spcAft>
            </a:pPr>
            <a:endParaRPr lang="pt-BR" sz="2400" b="0" strike="noStrike" spc="-1" dirty="0">
              <a:solidFill>
                <a:srgbClr val="000000"/>
              </a:solidFill>
              <a:latin typeface="Calibri"/>
            </a:endParaRPr>
          </a:p>
        </p:txBody>
      </p:sp>
    </p:spTree>
    <p:extLst>
      <p:ext uri="{BB962C8B-B14F-4D97-AF65-F5344CB8AC3E}">
        <p14:creationId xmlns:p14="http://schemas.microsoft.com/office/powerpoint/2010/main" val="38355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3- </a:t>
            </a:r>
            <a:r>
              <a:rPr lang="pt-BR" sz="1100" spc="-1" dirty="0">
                <a:solidFill>
                  <a:srgbClr val="000000"/>
                </a:solidFill>
                <a:latin typeface="Calibri"/>
                <a:ea typeface="DejaVu Sans"/>
              </a:rPr>
              <a:t>Prova: FGV - 2016 - MPE-RJ - Estágio Forense</a:t>
            </a:r>
          </a:p>
          <a:p>
            <a:pPr algn="just">
              <a:lnSpc>
                <a:spcPct val="107000"/>
              </a:lnSpc>
              <a:spcAft>
                <a:spcPts val="800"/>
              </a:spcAft>
            </a:pPr>
            <a:r>
              <a:rPr lang="pt-BR" sz="2400" spc="-1" dirty="0">
                <a:solidFill>
                  <a:srgbClr val="000000"/>
                </a:solidFill>
                <a:latin typeface="Calibri"/>
                <a:ea typeface="DejaVu Sans"/>
              </a:rPr>
              <a:t>	Sobre a revelia, é correto afirmar que:</a:t>
            </a:r>
          </a:p>
          <a:p>
            <a:pPr algn="just">
              <a:lnSpc>
                <a:spcPct val="107000"/>
              </a:lnSpc>
              <a:spcAft>
                <a:spcPts val="800"/>
              </a:spcAft>
            </a:pPr>
            <a:r>
              <a:rPr lang="pt-BR" sz="2400" spc="-1" dirty="0">
                <a:solidFill>
                  <a:srgbClr val="000000"/>
                </a:solidFill>
                <a:latin typeface="Calibri"/>
                <a:ea typeface="DejaVu Sans"/>
              </a:rPr>
              <a:t>	A- será decretada se o réu não contestar a ação, </a:t>
            </a:r>
            <a:r>
              <a:rPr lang="pt-BR" sz="2400" u="sng" spc="-1" dirty="0">
                <a:solidFill>
                  <a:srgbClr val="000000"/>
                </a:solidFill>
                <a:latin typeface="Calibri"/>
                <a:ea typeface="DejaVu Sans"/>
              </a:rPr>
              <a:t>embora</a:t>
            </a:r>
            <a:r>
              <a:rPr lang="pt-BR" sz="2400" spc="-1" dirty="0">
                <a:solidFill>
                  <a:srgbClr val="000000"/>
                </a:solidFill>
                <a:latin typeface="Calibri"/>
                <a:ea typeface="DejaVu Sans"/>
              </a:rPr>
              <a:t> possa ser relevada caso a peça defensiva seja apresentada no quinquídio </a:t>
            </a:r>
            <a:r>
              <a:rPr lang="pt-BR" sz="2400" b="1" u="sng" spc="-1" dirty="0">
                <a:solidFill>
                  <a:srgbClr val="000000"/>
                </a:solidFill>
                <a:latin typeface="Calibri"/>
                <a:ea typeface="DejaVu Sans"/>
              </a:rPr>
              <a:t>subsequente</a:t>
            </a:r>
            <a:r>
              <a:rPr lang="pt-BR" sz="2400" spc="-1" dirty="0">
                <a:solidFill>
                  <a:srgbClr val="000000"/>
                </a:solidFill>
                <a:latin typeface="Calibri"/>
                <a:ea typeface="DejaVu Sans"/>
              </a:rPr>
              <a:t> ao decurso do prazo legal,</a:t>
            </a:r>
          </a:p>
          <a:p>
            <a:pPr algn="just">
              <a:lnSpc>
                <a:spcPct val="107000"/>
              </a:lnSpc>
              <a:spcAft>
                <a:spcPts val="800"/>
              </a:spcAft>
            </a:pPr>
            <a:r>
              <a:rPr lang="pt-BR" sz="2400" spc="-1" dirty="0">
                <a:solidFill>
                  <a:srgbClr val="000000"/>
                </a:solidFill>
                <a:latin typeface="Calibri"/>
                <a:ea typeface="DejaVu Sans"/>
              </a:rPr>
              <a:t>	B- </a:t>
            </a:r>
            <a:r>
              <a:rPr lang="pt-BR" sz="2400" u="sng" spc="-1" dirty="0">
                <a:solidFill>
                  <a:srgbClr val="000000"/>
                </a:solidFill>
                <a:latin typeface="Calibri"/>
                <a:ea typeface="DejaVu Sans"/>
              </a:rPr>
              <a:t>não levará à presunção de veracidade</a:t>
            </a:r>
            <a:r>
              <a:rPr lang="pt-BR" sz="2400" spc="-1" dirty="0">
                <a:solidFill>
                  <a:srgbClr val="000000"/>
                </a:solidFill>
                <a:latin typeface="Calibri"/>
                <a:ea typeface="DejaVu Sans"/>
              </a:rPr>
              <a:t> das alegações de fato constantes da inicial, se o litígio versar sobre </a:t>
            </a:r>
            <a:r>
              <a:rPr lang="pt-BR" sz="2400" b="1" u="sng" spc="-1" dirty="0">
                <a:solidFill>
                  <a:srgbClr val="000000"/>
                </a:solidFill>
                <a:latin typeface="Calibri"/>
                <a:ea typeface="DejaVu Sans"/>
              </a:rPr>
              <a:t>direitos indisponíveis</a:t>
            </a:r>
            <a:r>
              <a:rPr lang="pt-BR" sz="2400" spc="-1" dirty="0">
                <a:solidFill>
                  <a:srgbClr val="000000"/>
                </a:solidFill>
                <a:latin typeface="Calibri"/>
                <a:ea typeface="DejaVu Sans"/>
              </a:rPr>
              <a:t>;</a:t>
            </a:r>
          </a:p>
          <a:p>
            <a:pPr algn="just">
              <a:lnSpc>
                <a:spcPct val="107000"/>
              </a:lnSpc>
              <a:spcAft>
                <a:spcPts val="800"/>
              </a:spcAft>
            </a:pPr>
            <a:r>
              <a:rPr lang="pt-BR" sz="2400" spc="-1" dirty="0">
                <a:solidFill>
                  <a:srgbClr val="000000"/>
                </a:solidFill>
                <a:latin typeface="Calibri"/>
                <a:ea typeface="DejaVu Sans"/>
              </a:rPr>
              <a:t>	C- </a:t>
            </a:r>
            <a:r>
              <a:rPr lang="pt-BR" sz="2400" b="1" u="sng" spc="-1" dirty="0">
                <a:solidFill>
                  <a:srgbClr val="000000"/>
                </a:solidFill>
                <a:latin typeface="Calibri"/>
                <a:ea typeface="DejaVu Sans"/>
              </a:rPr>
              <a:t>obrigará</a:t>
            </a:r>
            <a:r>
              <a:rPr lang="pt-BR" sz="2400" spc="-1" dirty="0">
                <a:solidFill>
                  <a:srgbClr val="000000"/>
                </a:solidFill>
                <a:latin typeface="Calibri"/>
                <a:ea typeface="DejaVu Sans"/>
              </a:rPr>
              <a:t> o juiz a acolher o pedido formulado pela parte autora, em razão da presunção de veracidade das alegações de fato constantes da inicial,</a:t>
            </a:r>
          </a:p>
          <a:p>
            <a:pPr algn="just">
              <a:lnSpc>
                <a:spcPct val="107000"/>
              </a:lnSpc>
              <a:spcAft>
                <a:spcPts val="800"/>
              </a:spcAft>
            </a:pPr>
            <a:r>
              <a:rPr lang="pt-BR" sz="2400" spc="-1" dirty="0">
                <a:solidFill>
                  <a:srgbClr val="000000"/>
                </a:solidFill>
                <a:latin typeface="Calibri"/>
                <a:ea typeface="DejaVu Sans"/>
              </a:rPr>
              <a:t>	D- </a:t>
            </a:r>
            <a:r>
              <a:rPr lang="pt-BR" sz="2400" b="1" u="sng" spc="-1" dirty="0">
                <a:solidFill>
                  <a:srgbClr val="000000"/>
                </a:solidFill>
                <a:latin typeface="Calibri"/>
                <a:ea typeface="DejaVu Sans"/>
              </a:rPr>
              <a:t>impedirá</a:t>
            </a:r>
            <a:r>
              <a:rPr lang="pt-BR" sz="2400" spc="-1" dirty="0">
                <a:solidFill>
                  <a:srgbClr val="000000"/>
                </a:solidFill>
                <a:latin typeface="Calibri"/>
                <a:ea typeface="DejaVu Sans"/>
              </a:rPr>
              <a:t>, após a sua decretação pelo juiz, que </a:t>
            </a:r>
            <a:r>
              <a:rPr lang="pt-BR" sz="2400" u="sng" spc="-1" dirty="0">
                <a:solidFill>
                  <a:srgbClr val="000000"/>
                </a:solidFill>
                <a:latin typeface="Calibri"/>
                <a:ea typeface="DejaVu Sans"/>
              </a:rPr>
              <a:t>o réu revel intervenha no processo</a:t>
            </a:r>
            <a:r>
              <a:rPr lang="pt-BR" sz="2400" spc="-1" dirty="0">
                <a:solidFill>
                  <a:srgbClr val="000000"/>
                </a:solidFill>
                <a:latin typeface="Calibri"/>
                <a:ea typeface="DejaVu Sans"/>
              </a:rPr>
              <a:t>.</a:t>
            </a:r>
          </a:p>
          <a:p>
            <a:pPr algn="just">
              <a:lnSpc>
                <a:spcPct val="107000"/>
              </a:lnSpc>
              <a:spcAft>
                <a:spcPts val="800"/>
              </a:spcAft>
            </a:pPr>
            <a:r>
              <a:rPr lang="pt-BR" sz="2400" spc="-1" dirty="0">
                <a:solidFill>
                  <a:srgbClr val="000000"/>
                </a:solidFill>
                <a:latin typeface="Calibri"/>
                <a:ea typeface="DejaVu Sans"/>
              </a:rPr>
              <a:t>	E- impedirá que o juiz reconheça algum vício de </a:t>
            </a:r>
            <a:r>
              <a:rPr lang="pt-BR" sz="2400" b="1" u="sng" spc="-1" dirty="0">
                <a:solidFill>
                  <a:srgbClr val="000000"/>
                </a:solidFill>
                <a:latin typeface="Calibri"/>
                <a:ea typeface="DejaVu Sans"/>
              </a:rPr>
              <a:t>ordem pública</a:t>
            </a:r>
            <a:r>
              <a:rPr lang="pt-BR" sz="2400" spc="-1" dirty="0">
                <a:solidFill>
                  <a:srgbClr val="000000"/>
                </a:solidFill>
                <a:latin typeface="Calibri"/>
                <a:ea typeface="DejaVu Sans"/>
              </a:rPr>
              <a:t>, como a carência de ação.</a:t>
            </a:r>
          </a:p>
          <a:p>
            <a:pPr algn="just">
              <a:lnSpc>
                <a:spcPct val="107000"/>
              </a:lnSpc>
              <a:spcAft>
                <a:spcPts val="800"/>
              </a:spcAft>
            </a:pPr>
            <a:endParaRPr lang="pt-BR" sz="2200" b="0" strike="noStrike" spc="-1" dirty="0">
              <a:latin typeface="Arial"/>
            </a:endParaRPr>
          </a:p>
        </p:txBody>
      </p:sp>
    </p:spTree>
    <p:extLst>
      <p:ext uri="{BB962C8B-B14F-4D97-AF65-F5344CB8AC3E}">
        <p14:creationId xmlns:p14="http://schemas.microsoft.com/office/powerpoint/2010/main" val="187284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4- </a:t>
            </a:r>
            <a:r>
              <a:rPr lang="pt-BR" sz="1100" spc="-1" dirty="0">
                <a:solidFill>
                  <a:srgbClr val="000000"/>
                </a:solidFill>
                <a:latin typeface="Calibri"/>
                <a:ea typeface="DejaVu Sans"/>
              </a:rPr>
              <a:t>Órgão: Prefeitura de Paço do Lumiar - MA</a:t>
            </a:r>
          </a:p>
          <a:p>
            <a:pPr algn="just">
              <a:lnSpc>
                <a:spcPct val="107000"/>
              </a:lnSpc>
              <a:spcAft>
                <a:spcPts val="800"/>
              </a:spcAft>
            </a:pPr>
            <a:r>
              <a:rPr lang="pt-BR" sz="2400" spc="-1" dirty="0">
                <a:solidFill>
                  <a:srgbClr val="000000"/>
                </a:solidFill>
                <a:latin typeface="Calibri"/>
                <a:ea typeface="DejaVu Sans"/>
              </a:rPr>
              <a:t>	Há revelia quando o réu, citado, não comparece em juízo, presumindo-se verdadeiras as alegações de fato formuladas pelo autor, desde que:</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A- Havendo pluralidade de réus, </a:t>
            </a:r>
            <a:r>
              <a:rPr lang="pt-BR" sz="2400" b="1" u="sng" spc="-1" dirty="0">
                <a:solidFill>
                  <a:srgbClr val="000000"/>
                </a:solidFill>
                <a:latin typeface="Calibri"/>
                <a:ea typeface="DejaVu Sans"/>
              </a:rPr>
              <a:t>algum deles conteste a ação,</a:t>
            </a:r>
          </a:p>
          <a:p>
            <a:pPr algn="just">
              <a:lnSpc>
                <a:spcPct val="107000"/>
              </a:lnSpc>
              <a:spcAft>
                <a:spcPts val="800"/>
              </a:spcAft>
            </a:pPr>
            <a:r>
              <a:rPr lang="pt-BR" sz="2400" spc="-1" dirty="0">
                <a:solidFill>
                  <a:srgbClr val="000000"/>
                </a:solidFill>
                <a:latin typeface="Calibri"/>
                <a:ea typeface="DejaVu Sans"/>
              </a:rPr>
              <a:t>	B- O litígio verse sobre </a:t>
            </a:r>
            <a:r>
              <a:rPr lang="pt-BR" sz="2400" b="1" u="sng" spc="-1" dirty="0">
                <a:solidFill>
                  <a:srgbClr val="000000"/>
                </a:solidFill>
                <a:latin typeface="Calibri"/>
                <a:ea typeface="DejaVu Sans"/>
              </a:rPr>
              <a:t>direitos indisponíveis,</a:t>
            </a: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C- A petição inicial </a:t>
            </a:r>
            <a:r>
              <a:rPr lang="pt-BR" sz="2400" b="1" u="sng" spc="-1" dirty="0">
                <a:solidFill>
                  <a:srgbClr val="000000"/>
                </a:solidFill>
                <a:latin typeface="Calibri"/>
                <a:ea typeface="DejaVu Sans"/>
              </a:rPr>
              <a:t>não</a:t>
            </a:r>
            <a:r>
              <a:rPr lang="pt-BR" sz="2400" spc="-1" dirty="0">
                <a:solidFill>
                  <a:srgbClr val="000000"/>
                </a:solidFill>
                <a:latin typeface="Calibri"/>
                <a:ea typeface="DejaVu Sans"/>
              </a:rPr>
              <a:t> estiver acompanhada de instrumento que a lei considere indispensável à prova do ato,</a:t>
            </a:r>
          </a:p>
          <a:p>
            <a:pPr algn="just">
              <a:lnSpc>
                <a:spcPct val="107000"/>
              </a:lnSpc>
              <a:spcAft>
                <a:spcPts val="800"/>
              </a:spcAft>
            </a:pPr>
            <a:r>
              <a:rPr lang="pt-BR" sz="2400" spc="-1" dirty="0">
                <a:solidFill>
                  <a:srgbClr val="000000"/>
                </a:solidFill>
                <a:latin typeface="Calibri"/>
                <a:ea typeface="DejaVu Sans"/>
              </a:rPr>
              <a:t>	D- As </a:t>
            </a:r>
            <a:r>
              <a:rPr lang="pt-BR" sz="2400" b="1" u="sng" spc="-1" dirty="0">
                <a:solidFill>
                  <a:srgbClr val="000000"/>
                </a:solidFill>
                <a:latin typeface="Calibri"/>
                <a:ea typeface="DejaVu Sans"/>
              </a:rPr>
              <a:t>alegações de fato</a:t>
            </a:r>
            <a:r>
              <a:rPr lang="pt-BR" sz="2400" spc="-1" dirty="0">
                <a:solidFill>
                  <a:srgbClr val="000000"/>
                </a:solidFill>
                <a:latin typeface="Calibri"/>
                <a:ea typeface="DejaVu Sans"/>
              </a:rPr>
              <a:t>, formuladas pelo autor, estiverem de acordo com a </a:t>
            </a:r>
            <a:r>
              <a:rPr lang="pt-BR" sz="2400" u="sng" spc="-1" dirty="0">
                <a:solidFill>
                  <a:srgbClr val="000000"/>
                </a:solidFill>
                <a:latin typeface="Calibri"/>
                <a:ea typeface="DejaVu Sans"/>
              </a:rPr>
              <a:t>prova constante dos autos.</a:t>
            </a:r>
            <a:endParaRPr lang="pt-BR" sz="2200" b="0" u="sng" strike="noStrike" spc="-1" dirty="0">
              <a:latin typeface="Arial"/>
            </a:endParaRPr>
          </a:p>
        </p:txBody>
      </p:sp>
    </p:spTree>
    <p:extLst>
      <p:ext uri="{BB962C8B-B14F-4D97-AF65-F5344CB8AC3E}">
        <p14:creationId xmlns:p14="http://schemas.microsoft.com/office/powerpoint/2010/main" val="100625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pc="-1" dirty="0">
                <a:solidFill>
                  <a:srgbClr val="000000"/>
                </a:solidFill>
                <a:latin typeface="Calibri"/>
                <a:ea typeface="DejaVu Sans"/>
              </a:rPr>
              <a:t>5- </a:t>
            </a:r>
            <a:r>
              <a:rPr lang="pt-BR" sz="1100" spc="-1" dirty="0">
                <a:solidFill>
                  <a:srgbClr val="000000"/>
                </a:solidFill>
                <a:latin typeface="Calibri"/>
                <a:ea typeface="DejaVu Sans"/>
              </a:rPr>
              <a:t>Prova: VUNESP - 2020 - AVAREPREV-SP - Procurador Jurídico</a:t>
            </a:r>
          </a:p>
          <a:p>
            <a:pPr algn="just">
              <a:lnSpc>
                <a:spcPct val="107000"/>
              </a:lnSpc>
              <a:spcAft>
                <a:spcPts val="800"/>
              </a:spcAft>
            </a:pPr>
            <a:r>
              <a:rPr lang="pt-BR" spc="-1" dirty="0">
                <a:solidFill>
                  <a:srgbClr val="000000"/>
                </a:solidFill>
                <a:latin typeface="Calibri"/>
                <a:ea typeface="DejaVu Sans"/>
              </a:rPr>
              <a:t>	Adriano, ao desviar de um </a:t>
            </a:r>
            <a:r>
              <a:rPr lang="pt-BR" b="1" spc="-1" dirty="0">
                <a:solidFill>
                  <a:srgbClr val="000000"/>
                </a:solidFill>
                <a:latin typeface="Calibri"/>
                <a:ea typeface="DejaVu Sans"/>
              </a:rPr>
              <a:t>buraco no asfalto com seu veículo</a:t>
            </a:r>
            <a:r>
              <a:rPr lang="pt-BR" spc="-1" dirty="0">
                <a:solidFill>
                  <a:srgbClr val="000000"/>
                </a:solidFill>
                <a:latin typeface="Calibri"/>
                <a:ea typeface="DejaVu Sans"/>
              </a:rPr>
              <a:t>, colidiu com o carro de André, que estava estacionado na mesma rua. Inconformado, André decidiu propor ação de reparação de danos morais em face de Adriano, </a:t>
            </a:r>
            <a:r>
              <a:rPr lang="pt-BR" b="1" spc="-1" dirty="0">
                <a:solidFill>
                  <a:srgbClr val="000000"/>
                </a:solidFill>
                <a:highlight>
                  <a:srgbClr val="FFFF00"/>
                </a:highlight>
                <a:latin typeface="Calibri"/>
                <a:ea typeface="DejaVu Sans"/>
              </a:rPr>
              <a:t>REQUERENDO A QUANTIA DE R$ 50.000,00 </a:t>
            </a:r>
            <a:r>
              <a:rPr lang="pt-BR" spc="-1" dirty="0">
                <a:solidFill>
                  <a:srgbClr val="000000"/>
                </a:solidFill>
                <a:latin typeface="Calibri"/>
                <a:ea typeface="DejaVu Sans"/>
              </a:rPr>
              <a:t>(cinquenta mil reais). Adriano foi devidamente citado, mas, </a:t>
            </a:r>
            <a:r>
              <a:rPr lang="pt-BR" b="1" u="sng" spc="-1" dirty="0">
                <a:solidFill>
                  <a:srgbClr val="000000"/>
                </a:solidFill>
                <a:latin typeface="Calibri"/>
                <a:ea typeface="DejaVu Sans"/>
              </a:rPr>
              <a:t>entendendo absurdo o pedido, não apresentou contestação</a:t>
            </a:r>
            <a:r>
              <a:rPr lang="pt-BR" spc="-1" dirty="0">
                <a:solidFill>
                  <a:srgbClr val="000000"/>
                </a:solidFill>
                <a:latin typeface="Calibri"/>
                <a:ea typeface="DejaVu Sans"/>
              </a:rPr>
              <a:t>.</a:t>
            </a:r>
          </a:p>
          <a:p>
            <a:pPr algn="just">
              <a:lnSpc>
                <a:spcPct val="107000"/>
              </a:lnSpc>
              <a:spcAft>
                <a:spcPts val="800"/>
              </a:spcAft>
            </a:pPr>
            <a:r>
              <a:rPr lang="pt-BR" spc="-1" dirty="0">
                <a:solidFill>
                  <a:srgbClr val="000000"/>
                </a:solidFill>
                <a:latin typeface="Calibri"/>
                <a:ea typeface="DejaVu Sans"/>
              </a:rPr>
              <a:t>	Diante da situação hipotética, considerando o entendimento dos tribunais superiores, Adriano:</a:t>
            </a:r>
          </a:p>
          <a:p>
            <a:pPr algn="just">
              <a:lnSpc>
                <a:spcPct val="107000"/>
              </a:lnSpc>
              <a:spcAft>
                <a:spcPts val="800"/>
              </a:spcAft>
            </a:pPr>
            <a:r>
              <a:rPr lang="pt-BR" spc="-1" dirty="0">
                <a:solidFill>
                  <a:srgbClr val="000000"/>
                </a:solidFill>
                <a:latin typeface="Calibri"/>
                <a:ea typeface="DejaVu Sans"/>
              </a:rPr>
              <a:t>	A- é revel e, por isso, o juiz deverá julgar procedente a ação e </a:t>
            </a:r>
            <a:r>
              <a:rPr lang="pt-BR" u="sng" spc="-1" dirty="0">
                <a:solidFill>
                  <a:srgbClr val="000000"/>
                </a:solidFill>
                <a:latin typeface="Calibri"/>
                <a:ea typeface="DejaVu Sans"/>
              </a:rPr>
              <a:t>condená-lo</a:t>
            </a:r>
            <a:r>
              <a:rPr lang="pt-BR" spc="-1" dirty="0">
                <a:solidFill>
                  <a:srgbClr val="000000"/>
                </a:solidFill>
                <a:latin typeface="Calibri"/>
                <a:ea typeface="DejaVu Sans"/>
              </a:rPr>
              <a:t> ao pagamento </a:t>
            </a:r>
            <a:r>
              <a:rPr lang="pt-BR" b="1" u="sng" spc="-1" dirty="0">
                <a:solidFill>
                  <a:srgbClr val="000000"/>
                </a:solidFill>
                <a:latin typeface="Calibri"/>
                <a:ea typeface="DejaVu Sans"/>
              </a:rPr>
              <a:t>do valor requerido por André</a:t>
            </a:r>
            <a:r>
              <a:rPr lang="pt-BR" spc="-1" dirty="0">
                <a:solidFill>
                  <a:srgbClr val="000000"/>
                </a:solidFill>
                <a:latin typeface="Calibri"/>
                <a:ea typeface="DejaVu Sans"/>
              </a:rPr>
              <a:t>.</a:t>
            </a:r>
          </a:p>
          <a:p>
            <a:pPr algn="just">
              <a:lnSpc>
                <a:spcPct val="107000"/>
              </a:lnSpc>
              <a:spcAft>
                <a:spcPts val="800"/>
              </a:spcAft>
            </a:pPr>
            <a:r>
              <a:rPr lang="pt-BR" spc="-1" dirty="0">
                <a:solidFill>
                  <a:srgbClr val="000000"/>
                </a:solidFill>
                <a:latin typeface="Calibri"/>
                <a:ea typeface="DejaVu Sans"/>
              </a:rPr>
              <a:t>	B - é revel, mas a revelia </a:t>
            </a:r>
            <a:r>
              <a:rPr lang="pt-BR" b="1" u="sng" spc="-1" dirty="0">
                <a:solidFill>
                  <a:srgbClr val="000000"/>
                </a:solidFill>
                <a:latin typeface="Calibri"/>
                <a:ea typeface="DejaVu Sans"/>
              </a:rPr>
              <a:t>não irá produzir</a:t>
            </a:r>
            <a:r>
              <a:rPr lang="pt-BR" spc="-1" dirty="0">
                <a:solidFill>
                  <a:srgbClr val="000000"/>
                </a:solidFill>
                <a:latin typeface="Calibri"/>
                <a:ea typeface="DejaVu Sans"/>
              </a:rPr>
              <a:t> o efeito de presunção de veracidade dos fatos alegados por André, uma vez que a ação trata sobre </a:t>
            </a:r>
            <a:r>
              <a:rPr lang="pt-BR" u="sng" spc="-1" dirty="0">
                <a:solidFill>
                  <a:srgbClr val="000000"/>
                </a:solidFill>
                <a:latin typeface="Calibri"/>
                <a:ea typeface="DejaVu Sans"/>
              </a:rPr>
              <a:t>direitos indisponíveis</a:t>
            </a:r>
            <a:r>
              <a:rPr lang="pt-BR" spc="-1" dirty="0">
                <a:solidFill>
                  <a:srgbClr val="000000"/>
                </a:solidFill>
                <a:latin typeface="Calibri"/>
                <a:ea typeface="DejaVu Sans"/>
              </a:rPr>
              <a:t>.</a:t>
            </a:r>
          </a:p>
          <a:p>
            <a:pPr algn="just">
              <a:lnSpc>
                <a:spcPct val="107000"/>
              </a:lnSpc>
              <a:spcAft>
                <a:spcPts val="800"/>
              </a:spcAft>
            </a:pPr>
            <a:r>
              <a:rPr lang="pt-BR" spc="-1" dirty="0">
                <a:solidFill>
                  <a:srgbClr val="000000"/>
                </a:solidFill>
                <a:latin typeface="Calibri"/>
                <a:ea typeface="DejaVu Sans"/>
              </a:rPr>
              <a:t>	C - é revel e, por isso, deve-se presumir a veracidade quanto aos danos narrados na petição inicial, no entanto, a presunção de veracidade </a:t>
            </a:r>
            <a:r>
              <a:rPr lang="pt-BR" b="1" spc="-1" dirty="0">
                <a:solidFill>
                  <a:srgbClr val="000000"/>
                </a:solidFill>
                <a:latin typeface="Calibri"/>
                <a:ea typeface="DejaVu Sans"/>
              </a:rPr>
              <a:t>não alcança a definição do </a:t>
            </a:r>
            <a:r>
              <a:rPr lang="pt-BR" b="1" i="1" u="sng" spc="-1" dirty="0">
                <a:solidFill>
                  <a:srgbClr val="000000"/>
                </a:solidFill>
                <a:latin typeface="Calibri"/>
                <a:ea typeface="DejaVu Sans"/>
              </a:rPr>
              <a:t>quantum</a:t>
            </a:r>
            <a:r>
              <a:rPr lang="pt-BR" b="1" spc="-1" dirty="0">
                <a:solidFill>
                  <a:srgbClr val="000000"/>
                </a:solidFill>
                <a:latin typeface="Calibri"/>
                <a:ea typeface="DejaVu Sans"/>
              </a:rPr>
              <a:t> </a:t>
            </a:r>
            <a:r>
              <a:rPr lang="pt-BR" spc="-1" dirty="0">
                <a:solidFill>
                  <a:srgbClr val="000000"/>
                </a:solidFill>
                <a:latin typeface="Calibri"/>
                <a:ea typeface="DejaVu Sans"/>
              </a:rPr>
              <a:t>indenizatório indicado pelo autor,</a:t>
            </a:r>
          </a:p>
          <a:p>
            <a:pPr algn="just">
              <a:lnSpc>
                <a:spcPct val="107000"/>
              </a:lnSpc>
              <a:spcAft>
                <a:spcPts val="800"/>
              </a:spcAft>
            </a:pPr>
            <a:r>
              <a:rPr lang="pt-BR" spc="-1" dirty="0">
                <a:solidFill>
                  <a:srgbClr val="000000"/>
                </a:solidFill>
                <a:latin typeface="Calibri"/>
                <a:ea typeface="DejaVu Sans"/>
              </a:rPr>
              <a:t>	D - não é revel, considerando se tratar de direitos indisponíveis;</a:t>
            </a:r>
          </a:p>
          <a:p>
            <a:pPr algn="just">
              <a:lnSpc>
                <a:spcPct val="107000"/>
              </a:lnSpc>
              <a:spcAft>
                <a:spcPts val="800"/>
              </a:spcAft>
            </a:pPr>
            <a:r>
              <a:rPr lang="pt-BR" spc="-1" dirty="0">
                <a:solidFill>
                  <a:srgbClr val="000000"/>
                </a:solidFill>
                <a:latin typeface="Calibri"/>
                <a:ea typeface="DejaVu Sans"/>
              </a:rPr>
              <a:t>	E - não é revel, uma vez que por entender absurdo o pedido, entende que as </a:t>
            </a:r>
            <a:r>
              <a:rPr lang="pt-BR" spc="-1" dirty="0" err="1">
                <a:solidFill>
                  <a:srgbClr val="000000"/>
                </a:solidFill>
                <a:latin typeface="Calibri"/>
                <a:ea typeface="DejaVu Sans"/>
              </a:rPr>
              <a:t>alegações</a:t>
            </a:r>
            <a:r>
              <a:rPr lang="pt-BR" spc="-1" dirty="0">
                <a:solidFill>
                  <a:srgbClr val="000000"/>
                </a:solidFill>
                <a:latin typeface="Calibri"/>
                <a:ea typeface="DejaVu Sans"/>
              </a:rPr>
              <a:t> de fato formuladas pelo autor são inverossímeis;</a:t>
            </a:r>
            <a:endParaRPr lang="pt-BR" b="0" strike="noStrike" spc="-1" dirty="0">
              <a:latin typeface="Arial"/>
            </a:endParaRPr>
          </a:p>
        </p:txBody>
      </p:sp>
    </p:spTree>
    <p:extLst>
      <p:ext uri="{BB962C8B-B14F-4D97-AF65-F5344CB8AC3E}">
        <p14:creationId xmlns:p14="http://schemas.microsoft.com/office/powerpoint/2010/main" val="300434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6- </a:t>
            </a:r>
            <a:r>
              <a:rPr lang="pt-BR" sz="1100" spc="-1" dirty="0">
                <a:solidFill>
                  <a:srgbClr val="000000"/>
                </a:solidFill>
                <a:latin typeface="Calibri"/>
                <a:ea typeface="DejaVu Sans"/>
              </a:rPr>
              <a:t>Prova: VUNESP - 2018 - Prefeitura de São Bernardo do Campo - SP - Assistente Jurídico</a:t>
            </a:r>
          </a:p>
          <a:p>
            <a:pPr algn="just">
              <a:lnSpc>
                <a:spcPct val="107000"/>
              </a:lnSpc>
              <a:spcAft>
                <a:spcPts val="800"/>
              </a:spcAft>
            </a:pPr>
            <a:r>
              <a:rPr lang="pt-BR" sz="2400" spc="-1" dirty="0">
                <a:solidFill>
                  <a:srgbClr val="000000"/>
                </a:solidFill>
                <a:latin typeface="Calibri"/>
                <a:ea typeface="DejaVu Sans"/>
              </a:rPr>
              <a:t>	Os prazos contra o revel que não tenha patrono nos autos fluirão da data:</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A- da juntada do edital nos autos.</a:t>
            </a:r>
          </a:p>
          <a:p>
            <a:pPr algn="just">
              <a:lnSpc>
                <a:spcPct val="107000"/>
              </a:lnSpc>
              <a:spcAft>
                <a:spcPts val="800"/>
              </a:spcAft>
            </a:pPr>
            <a:r>
              <a:rPr lang="pt-BR" sz="2400" spc="-1" dirty="0">
                <a:solidFill>
                  <a:srgbClr val="000000"/>
                </a:solidFill>
                <a:latin typeface="Calibri"/>
                <a:ea typeface="DejaVu Sans"/>
              </a:rPr>
              <a:t>B- de </a:t>
            </a:r>
            <a:r>
              <a:rPr lang="pt-BR" sz="2400" b="1" u="sng" spc="-1" dirty="0">
                <a:solidFill>
                  <a:srgbClr val="FF0000"/>
                </a:solidFill>
                <a:latin typeface="Calibri"/>
                <a:ea typeface="DejaVu Sans"/>
              </a:rPr>
              <a:t>publicação</a:t>
            </a:r>
            <a:r>
              <a:rPr lang="pt-BR" sz="2400" spc="-1" dirty="0">
                <a:solidFill>
                  <a:srgbClr val="000000"/>
                </a:solidFill>
                <a:latin typeface="Calibri"/>
                <a:ea typeface="DejaVu Sans"/>
              </a:rPr>
              <a:t> do ato decisório no órgão oficial,</a:t>
            </a:r>
          </a:p>
          <a:p>
            <a:pPr algn="just">
              <a:lnSpc>
                <a:spcPct val="107000"/>
              </a:lnSpc>
              <a:spcAft>
                <a:spcPts val="800"/>
              </a:spcAft>
            </a:pPr>
            <a:r>
              <a:rPr lang="pt-BR" sz="2400" spc="-1" dirty="0">
                <a:solidFill>
                  <a:srgbClr val="000000"/>
                </a:solidFill>
                <a:latin typeface="Calibri"/>
                <a:ea typeface="DejaVu Sans"/>
              </a:rPr>
              <a:t>C- da expedição do edital.</a:t>
            </a:r>
          </a:p>
          <a:p>
            <a:pPr algn="just">
              <a:lnSpc>
                <a:spcPct val="107000"/>
              </a:lnSpc>
              <a:spcAft>
                <a:spcPts val="800"/>
              </a:spcAft>
            </a:pPr>
            <a:r>
              <a:rPr lang="pt-BR" sz="2400" spc="-1" dirty="0">
                <a:solidFill>
                  <a:srgbClr val="000000"/>
                </a:solidFill>
                <a:latin typeface="Calibri"/>
                <a:ea typeface="DejaVu Sans"/>
              </a:rPr>
              <a:t>D- da intimação por hora certa;</a:t>
            </a:r>
          </a:p>
          <a:p>
            <a:pPr algn="just">
              <a:lnSpc>
                <a:spcPct val="107000"/>
              </a:lnSpc>
              <a:spcAft>
                <a:spcPts val="800"/>
              </a:spcAft>
            </a:pPr>
            <a:r>
              <a:rPr lang="pt-BR" sz="2400" spc="-1" dirty="0">
                <a:solidFill>
                  <a:srgbClr val="000000"/>
                </a:solidFill>
                <a:latin typeface="Calibri"/>
                <a:ea typeface="DejaVu Sans"/>
              </a:rPr>
              <a:t>E- de </a:t>
            </a:r>
            <a:r>
              <a:rPr lang="pt-BR" sz="2400" b="1" u="sng" spc="-1" dirty="0">
                <a:solidFill>
                  <a:srgbClr val="FF0000"/>
                </a:solidFill>
                <a:latin typeface="Calibri"/>
                <a:ea typeface="DejaVu Sans"/>
              </a:rPr>
              <a:t>disponibilização</a:t>
            </a:r>
            <a:r>
              <a:rPr lang="pt-BR" sz="2400" spc="-1" dirty="0">
                <a:solidFill>
                  <a:srgbClr val="000000"/>
                </a:solidFill>
                <a:latin typeface="Calibri"/>
                <a:ea typeface="DejaVu Sans"/>
              </a:rPr>
              <a:t> do ato decisório no órgão oficial;</a:t>
            </a:r>
            <a:endParaRPr lang="pt-BR" sz="2200" b="0" strike="noStrike" spc="-1" dirty="0">
              <a:latin typeface="Arial"/>
            </a:endParaRPr>
          </a:p>
        </p:txBody>
      </p:sp>
    </p:spTree>
    <p:extLst>
      <p:ext uri="{BB962C8B-B14F-4D97-AF65-F5344CB8AC3E}">
        <p14:creationId xmlns:p14="http://schemas.microsoft.com/office/powerpoint/2010/main" val="3977916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7-</a:t>
            </a:r>
            <a:r>
              <a:rPr lang="pt-BR" sz="1100" spc="-1" dirty="0">
                <a:solidFill>
                  <a:srgbClr val="000000"/>
                </a:solidFill>
                <a:latin typeface="Calibri"/>
                <a:ea typeface="DejaVu Sans"/>
              </a:rPr>
              <a:t> Prova: VUNESP - 2018 - TJ-SP - Juiz Substituto</a:t>
            </a:r>
          </a:p>
          <a:p>
            <a:pPr algn="just">
              <a:lnSpc>
                <a:spcPct val="107000"/>
              </a:lnSpc>
              <a:spcAft>
                <a:spcPts val="800"/>
              </a:spcAft>
            </a:pPr>
            <a:r>
              <a:rPr lang="pt-BR" sz="2400" spc="-1" dirty="0">
                <a:solidFill>
                  <a:srgbClr val="000000"/>
                </a:solidFill>
                <a:latin typeface="Calibri"/>
                <a:ea typeface="DejaVu Sans"/>
              </a:rPr>
              <a:t>	Se o réu não ofertar contestação:</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A- a sentença de mérito não se submeterá à eficácia preclusiva da coisa julgada,</a:t>
            </a:r>
          </a:p>
          <a:p>
            <a:pPr algn="just">
              <a:lnSpc>
                <a:spcPct val="107000"/>
              </a:lnSpc>
              <a:spcAft>
                <a:spcPts val="800"/>
              </a:spcAft>
            </a:pPr>
            <a:r>
              <a:rPr lang="pt-BR" sz="2400" spc="-1" dirty="0">
                <a:solidFill>
                  <a:srgbClr val="000000"/>
                </a:solidFill>
                <a:latin typeface="Calibri"/>
                <a:ea typeface="DejaVu Sans"/>
              </a:rPr>
              <a:t>	B- o juiz não poderá alterar de ofício o valor da causa,</a:t>
            </a:r>
          </a:p>
          <a:p>
            <a:pPr algn="just">
              <a:lnSpc>
                <a:spcPct val="107000"/>
              </a:lnSpc>
              <a:spcAft>
                <a:spcPts val="800"/>
              </a:spcAft>
            </a:pPr>
            <a:r>
              <a:rPr lang="pt-BR" sz="2400" spc="-1" dirty="0">
                <a:solidFill>
                  <a:srgbClr val="000000"/>
                </a:solidFill>
                <a:latin typeface="Calibri"/>
                <a:ea typeface="DejaVu Sans"/>
              </a:rPr>
              <a:t>	C- a revelia imporá o julgamento antecipado do mérito,</a:t>
            </a:r>
          </a:p>
          <a:p>
            <a:pPr algn="just">
              <a:lnSpc>
                <a:spcPct val="107000"/>
              </a:lnSpc>
              <a:spcAft>
                <a:spcPts val="800"/>
              </a:spcAft>
            </a:pPr>
            <a:r>
              <a:rPr lang="pt-BR" sz="2400" spc="-1" dirty="0">
                <a:solidFill>
                  <a:srgbClr val="000000"/>
                </a:solidFill>
                <a:latin typeface="Calibri"/>
                <a:ea typeface="DejaVu Sans"/>
              </a:rPr>
              <a:t>	D- A revelia implicará aceitação da jurisdição estatal e renúncia ao juízo arbitral.</a:t>
            </a:r>
          </a:p>
          <a:p>
            <a:pPr algn="just">
              <a:lnSpc>
                <a:spcPct val="107000"/>
              </a:lnSpc>
              <a:spcAft>
                <a:spcPts val="800"/>
              </a:spcAft>
            </a:pPr>
            <a:endParaRPr lang="pt-BR" sz="2400" b="0" strike="noStrike" spc="-1" dirty="0">
              <a:solidFill>
                <a:srgbClr val="000000"/>
              </a:solidFill>
              <a:latin typeface="Calibri"/>
            </a:endParaRPr>
          </a:p>
          <a:p>
            <a:pPr algn="just">
              <a:lnSpc>
                <a:spcPct val="107000"/>
              </a:lnSpc>
              <a:spcAft>
                <a:spcPts val="800"/>
              </a:spcAft>
            </a:pPr>
            <a:endParaRPr lang="pt-BR" sz="2400" b="0" strike="noStrike" spc="-1" dirty="0">
              <a:solidFill>
                <a:srgbClr val="000000"/>
              </a:solidFill>
              <a:latin typeface="Calibri"/>
            </a:endParaRPr>
          </a:p>
          <a:p>
            <a:pPr algn="just">
              <a:lnSpc>
                <a:spcPct val="107000"/>
              </a:lnSpc>
              <a:spcAft>
                <a:spcPts val="800"/>
              </a:spcAft>
            </a:pPr>
            <a:endParaRPr lang="pt-BR" sz="1700" b="1" spc="-1" dirty="0">
              <a:solidFill>
                <a:srgbClr val="000000"/>
              </a:solidFill>
              <a:latin typeface="Calibri"/>
            </a:endParaRPr>
          </a:p>
          <a:p>
            <a:pPr algn="just">
              <a:lnSpc>
                <a:spcPct val="107000"/>
              </a:lnSpc>
              <a:spcAft>
                <a:spcPts val="800"/>
              </a:spcAft>
            </a:pPr>
            <a:r>
              <a:rPr lang="pt-BR" sz="1700" b="1" spc="-1" dirty="0">
                <a:solidFill>
                  <a:srgbClr val="000000"/>
                </a:solidFill>
                <a:latin typeface="Calibri"/>
              </a:rPr>
              <a:t>Dica: Art. 337, § 5º Excetuadas a convenção de arbitragem e a incompetência relativa, o juiz conhecerá de ofício das matérias enumeradas neste artigo.</a:t>
            </a:r>
            <a:endParaRPr lang="pt-BR" sz="1700" b="1" strike="noStrike" spc="-1" dirty="0">
              <a:latin typeface="Arial"/>
            </a:endParaRPr>
          </a:p>
        </p:txBody>
      </p:sp>
    </p:spTree>
    <p:extLst>
      <p:ext uri="{BB962C8B-B14F-4D97-AF65-F5344CB8AC3E}">
        <p14:creationId xmlns:p14="http://schemas.microsoft.com/office/powerpoint/2010/main" val="183241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75501"/>
            <a:ext cx="9144000" cy="6782498"/>
          </a:xfrm>
        </p:spPr>
        <p:txBody>
          <a:bodyPr>
            <a:normAutofit fontScale="92500"/>
          </a:bodyPr>
          <a:lstStyle/>
          <a:p>
            <a:pPr marL="0" indent="0" algn="ctr">
              <a:buNone/>
            </a:pPr>
            <a:r>
              <a:rPr lang="pt-BR" dirty="0">
                <a:highlight>
                  <a:srgbClr val="FFFF00"/>
                </a:highlight>
              </a:rPr>
              <a:t>QUAL A </a:t>
            </a:r>
            <a:r>
              <a:rPr lang="pt-BR" b="1" u="sng" dirty="0">
                <a:highlight>
                  <a:srgbClr val="FFFF00"/>
                </a:highlight>
              </a:rPr>
              <a:t>PRETENSÃO</a:t>
            </a:r>
            <a:r>
              <a:rPr lang="pt-BR" dirty="0">
                <a:highlight>
                  <a:srgbClr val="FFFF00"/>
                </a:highlight>
              </a:rPr>
              <a:t> DAS PARTES?</a:t>
            </a:r>
          </a:p>
          <a:p>
            <a:pPr marL="0" indent="0" algn="just">
              <a:buNone/>
            </a:pPr>
            <a:endParaRPr lang="pt-BR" dirty="0"/>
          </a:p>
          <a:p>
            <a:pPr algn="just">
              <a:buFont typeface="Wingdings" panose="05000000000000000000" pitchFamily="2" charset="2"/>
              <a:buChar char="v"/>
            </a:pPr>
            <a:r>
              <a:rPr lang="pt-BR" sz="2200" dirty="0">
                <a:solidFill>
                  <a:srgbClr val="FF0000"/>
                </a:solidFill>
              </a:rPr>
              <a:t>AUTOR</a:t>
            </a:r>
            <a:r>
              <a:rPr lang="pt-BR" sz="2200" dirty="0"/>
              <a:t>? Pedidos (</a:t>
            </a:r>
            <a:r>
              <a:rPr lang="pt-BR" sz="2200" b="1" dirty="0">
                <a:solidFill>
                  <a:srgbClr val="FF0000"/>
                </a:solidFill>
              </a:rPr>
              <a:t>tutela</a:t>
            </a:r>
            <a:r>
              <a:rPr lang="pt-BR" sz="2200" dirty="0"/>
              <a:t>) ver petição inicial “dos pedidos” !!!!</a:t>
            </a:r>
          </a:p>
          <a:p>
            <a:pPr algn="just">
              <a:buFont typeface="Wingdings" panose="05000000000000000000" pitchFamily="2" charset="2"/>
              <a:buChar char="v"/>
            </a:pPr>
            <a:r>
              <a:rPr lang="pt-BR" sz="2200" dirty="0">
                <a:solidFill>
                  <a:srgbClr val="FF0000"/>
                </a:solidFill>
              </a:rPr>
              <a:t>RÉU</a:t>
            </a:r>
            <a:r>
              <a:rPr lang="pt-BR" sz="2200" dirty="0"/>
              <a:t>? extinção da ação / improcedência+ provas + sucumbência</a:t>
            </a:r>
          </a:p>
          <a:p>
            <a:pPr marL="0" indent="0" algn="just">
              <a:buNone/>
            </a:pPr>
            <a:r>
              <a:rPr lang="pt-BR" sz="2200" b="1" i="1" u="sng" dirty="0">
                <a:latin typeface="Algerian" panose="04020705040A02060702" pitchFamily="82" charset="0"/>
              </a:rPr>
              <a:t>Quer </a:t>
            </a:r>
            <a:r>
              <a:rPr lang="pt-BR" sz="2200" b="1" i="1" u="sng" dirty="0" err="1">
                <a:latin typeface="Algerian" panose="04020705040A02060702" pitchFamily="82" charset="0"/>
              </a:rPr>
              <a:t>quer</a:t>
            </a:r>
            <a:r>
              <a:rPr lang="pt-BR" sz="2200" b="1" i="1" u="sng" dirty="0">
                <a:latin typeface="Algerian" panose="04020705040A02060702" pitchFamily="82" charset="0"/>
              </a:rPr>
              <a:t> algo mais? </a:t>
            </a:r>
            <a:r>
              <a:rPr lang="pt-BR" sz="2600" b="1" i="1" u="sng" dirty="0">
                <a:highlight>
                  <a:srgbClr val="FFFF00"/>
                </a:highlight>
                <a:latin typeface="Algerian" panose="04020705040A02060702" pitchFamily="82" charset="0"/>
              </a:rPr>
              <a:t>reconvenção</a:t>
            </a:r>
            <a:r>
              <a:rPr lang="pt-BR" b="1" i="1" dirty="0">
                <a:latin typeface="Algerian" panose="04020705040A02060702" pitchFamily="82" charset="0"/>
              </a:rPr>
              <a:t> </a:t>
            </a:r>
            <a:r>
              <a:rPr lang="pt-BR" sz="1500" b="1" i="1" dirty="0">
                <a:latin typeface="Algerian" panose="04020705040A02060702" pitchFamily="82" charset="0"/>
              </a:rPr>
              <a:t>(</a:t>
            </a:r>
            <a:r>
              <a:rPr lang="pt-BR" sz="1500" b="1" i="1" dirty="0">
                <a:solidFill>
                  <a:srgbClr val="FF0000"/>
                </a:solidFill>
                <a:latin typeface="Algerian" panose="04020705040A02060702" pitchFamily="82" charset="0"/>
              </a:rPr>
              <a:t>plus</a:t>
            </a:r>
            <a:r>
              <a:rPr lang="pt-BR" sz="1500" b="1" i="1" dirty="0">
                <a:latin typeface="Algerian" panose="04020705040A02060702" pitchFamily="82" charset="0"/>
              </a:rPr>
              <a:t> NA CONSTESTAÇÃO = pretensão ativa)</a:t>
            </a:r>
          </a:p>
          <a:p>
            <a:pPr marL="0" indent="0" algn="just">
              <a:buNone/>
            </a:pPr>
            <a:endParaRPr lang="pt-BR" sz="2200" dirty="0"/>
          </a:p>
          <a:p>
            <a:pPr marL="0" indent="0" algn="just">
              <a:buNone/>
            </a:pPr>
            <a:r>
              <a:rPr lang="pt-BR" sz="2200" dirty="0"/>
              <a:t>	TEM OUTRA OPÇÃO PARA O RÉU? SIM, AÇÃO AUTONÔMA!</a:t>
            </a:r>
          </a:p>
          <a:p>
            <a:pPr marL="0" indent="0" algn="just">
              <a:buNone/>
            </a:pPr>
            <a:r>
              <a:rPr lang="pt-BR" dirty="0"/>
              <a:t>	</a:t>
            </a:r>
            <a:r>
              <a:rPr lang="pt-BR" dirty="0">
                <a:highlight>
                  <a:srgbClr val="FFFF00"/>
                </a:highlight>
              </a:rPr>
              <a:t>*duas ações (dentro de 1) = 2 custas, 2 honorários etc.</a:t>
            </a:r>
          </a:p>
          <a:p>
            <a:pPr marL="0" indent="0" algn="just">
              <a:buNone/>
            </a:pPr>
            <a:endParaRPr lang="pt-BR" dirty="0">
              <a:highlight>
                <a:srgbClr val="FFFF00"/>
              </a:highlight>
            </a:endParaRPr>
          </a:p>
          <a:p>
            <a:pPr marL="0" indent="0" algn="just">
              <a:buNone/>
            </a:pPr>
            <a:r>
              <a:rPr lang="pt-BR" dirty="0"/>
              <a:t>    *reconvir é necessário </a:t>
            </a:r>
            <a:r>
              <a:rPr lang="pt-BR" dirty="0">
                <a:solidFill>
                  <a:srgbClr val="FF0000"/>
                </a:solidFill>
              </a:rPr>
              <a:t>CONEXÃO </a:t>
            </a:r>
            <a:r>
              <a:rPr lang="pt-BR" sz="1500" dirty="0">
                <a:solidFill>
                  <a:srgbClr val="FF0000"/>
                </a:solidFill>
              </a:rPr>
              <a:t>(art. 55, comum o pedido ou a causa de pedir)</a:t>
            </a:r>
          </a:p>
          <a:p>
            <a:pPr marL="0" indent="0" algn="just">
              <a:buNone/>
            </a:pPr>
            <a:r>
              <a:rPr lang="pt-BR" dirty="0"/>
              <a:t>     *</a:t>
            </a:r>
            <a:r>
              <a:rPr lang="pt-BR" dirty="0">
                <a:solidFill>
                  <a:srgbClr val="FF0000"/>
                </a:solidFill>
              </a:rPr>
              <a:t>MOMENTO DE APRESENTAÇÃO? </a:t>
            </a:r>
            <a:r>
              <a:rPr lang="pt-BR" dirty="0"/>
              <a:t>Junto com a defesa</a:t>
            </a:r>
          </a:p>
          <a:p>
            <a:pPr marL="0" indent="0" algn="just">
              <a:buNone/>
            </a:pPr>
            <a:r>
              <a:rPr lang="pt-BR" dirty="0"/>
              <a:t>     *permite-se até </a:t>
            </a:r>
            <a:r>
              <a:rPr lang="pt-BR" dirty="0">
                <a:solidFill>
                  <a:srgbClr val="FF0000"/>
                </a:solidFill>
              </a:rPr>
              <a:t>litisconsórcio</a:t>
            </a:r>
            <a:r>
              <a:rPr lang="pt-BR" dirty="0"/>
              <a:t>!</a:t>
            </a:r>
          </a:p>
          <a:p>
            <a:pPr marL="0" indent="0" algn="just">
              <a:buNone/>
            </a:pPr>
            <a:r>
              <a:rPr lang="pt-BR" dirty="0"/>
              <a:t>     * </a:t>
            </a:r>
            <a:r>
              <a:rPr lang="pt-BR" i="1" dirty="0">
                <a:solidFill>
                  <a:srgbClr val="FF0000"/>
                </a:solidFill>
              </a:rPr>
              <a:t>NÃO CABE</a:t>
            </a:r>
            <a:r>
              <a:rPr lang="pt-BR" i="1" dirty="0"/>
              <a:t> RECONVENÇÃO NAS AÇÕES DE </a:t>
            </a:r>
            <a:r>
              <a:rPr lang="pt-BR" b="1" i="1" dirty="0"/>
              <a:t>NATUREZA DÚPLICE</a:t>
            </a:r>
            <a:r>
              <a:rPr lang="pt-BR" i="1" dirty="0"/>
              <a:t>, MUITO MENOS </a:t>
            </a:r>
            <a:r>
              <a:rPr lang="pt-BR" b="1" i="1" dirty="0"/>
              <a:t>NAS EXECUÇÕES</a:t>
            </a:r>
            <a:r>
              <a:rPr lang="pt-BR" dirty="0"/>
              <a:t>!!</a:t>
            </a:r>
          </a:p>
        </p:txBody>
      </p:sp>
    </p:spTree>
    <p:extLst>
      <p:ext uri="{BB962C8B-B14F-4D97-AF65-F5344CB8AC3E}">
        <p14:creationId xmlns:p14="http://schemas.microsoft.com/office/powerpoint/2010/main" val="1293885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b="0" strike="noStrike" spc="-1" dirty="0">
                <a:solidFill>
                  <a:srgbClr val="000000"/>
                </a:solidFill>
                <a:latin typeface="Calibri"/>
              </a:rPr>
              <a:t>8- </a:t>
            </a:r>
            <a:r>
              <a:rPr lang="pt-BR" sz="1100" b="0" strike="noStrike" spc="-1" dirty="0">
                <a:solidFill>
                  <a:srgbClr val="000000"/>
                </a:solidFill>
                <a:latin typeface="Calibri"/>
              </a:rPr>
              <a:t>Prova: FCC - 2018 - MPE-PB - Promotor de Justiça Substituto</a:t>
            </a:r>
          </a:p>
          <a:p>
            <a:pPr algn="just">
              <a:lnSpc>
                <a:spcPct val="107000"/>
              </a:lnSpc>
              <a:spcAft>
                <a:spcPts val="800"/>
              </a:spcAft>
            </a:pPr>
            <a:r>
              <a:rPr lang="pt-BR" sz="2400" b="0" strike="noStrike" spc="-1" dirty="0">
                <a:solidFill>
                  <a:srgbClr val="000000"/>
                </a:solidFill>
                <a:latin typeface="Calibri"/>
              </a:rPr>
              <a:t>	A presunção de veracidade decorrente da revelia processual é:</a:t>
            </a:r>
          </a:p>
          <a:p>
            <a:pPr algn="just">
              <a:lnSpc>
                <a:spcPct val="107000"/>
              </a:lnSpc>
              <a:spcAft>
                <a:spcPts val="800"/>
              </a:spcAft>
            </a:pPr>
            <a:endParaRPr lang="pt-BR" sz="2400" b="0" strike="noStrike" spc="-1" dirty="0">
              <a:solidFill>
                <a:srgbClr val="000000"/>
              </a:solidFill>
              <a:latin typeface="Calibri"/>
            </a:endParaRPr>
          </a:p>
          <a:p>
            <a:pPr algn="just">
              <a:lnSpc>
                <a:spcPct val="107000"/>
              </a:lnSpc>
              <a:spcAft>
                <a:spcPts val="800"/>
              </a:spcAft>
            </a:pPr>
            <a:r>
              <a:rPr lang="pt-BR" sz="2400" b="0" strike="noStrike" spc="-1" dirty="0">
                <a:solidFill>
                  <a:srgbClr val="000000"/>
                </a:solidFill>
                <a:latin typeface="Calibri"/>
              </a:rPr>
              <a:t>	A- absoluta em matéria patrimonial e relativa quando se referir a direitos indisponíveis,</a:t>
            </a:r>
          </a:p>
          <a:p>
            <a:pPr algn="just">
              <a:lnSpc>
                <a:spcPct val="107000"/>
              </a:lnSpc>
              <a:spcAft>
                <a:spcPts val="800"/>
              </a:spcAft>
            </a:pPr>
            <a:r>
              <a:rPr lang="pt-BR" sz="2400" b="0" strike="noStrike" spc="-1" dirty="0">
                <a:solidFill>
                  <a:srgbClr val="000000"/>
                </a:solidFill>
                <a:latin typeface="Calibri"/>
              </a:rPr>
              <a:t>	B- absoluta e diz respeito à matéria de fato e de direito,</a:t>
            </a:r>
          </a:p>
          <a:p>
            <a:pPr algn="just">
              <a:lnSpc>
                <a:spcPct val="107000"/>
              </a:lnSpc>
              <a:spcAft>
                <a:spcPts val="800"/>
              </a:spcAft>
            </a:pPr>
            <a:r>
              <a:rPr lang="pt-BR" sz="2400" b="0" strike="noStrike" spc="-1" dirty="0">
                <a:solidFill>
                  <a:srgbClr val="000000"/>
                </a:solidFill>
                <a:latin typeface="Calibri"/>
              </a:rPr>
              <a:t>	C- relativa e diz respeito somente à matéria de direito,</a:t>
            </a:r>
          </a:p>
          <a:p>
            <a:pPr algn="just">
              <a:lnSpc>
                <a:spcPct val="107000"/>
              </a:lnSpc>
              <a:spcAft>
                <a:spcPts val="800"/>
              </a:spcAft>
            </a:pPr>
            <a:r>
              <a:rPr lang="pt-BR" sz="2400" b="0" strike="noStrike" spc="-1" dirty="0">
                <a:solidFill>
                  <a:srgbClr val="000000"/>
                </a:solidFill>
                <a:latin typeface="Calibri"/>
              </a:rPr>
              <a:t>	D- absoluta, mas diz respeito apenas à matéria de direito,</a:t>
            </a:r>
          </a:p>
          <a:p>
            <a:pPr algn="just">
              <a:lnSpc>
                <a:spcPct val="107000"/>
              </a:lnSpc>
              <a:spcAft>
                <a:spcPts val="800"/>
              </a:spcAft>
            </a:pPr>
            <a:r>
              <a:rPr lang="pt-BR" sz="2400" b="0" strike="noStrike" spc="-1" dirty="0">
                <a:solidFill>
                  <a:srgbClr val="000000"/>
                </a:solidFill>
                <a:latin typeface="Calibri"/>
              </a:rPr>
              <a:t>	E- relativa e diz respeito somente à matéria fática.</a:t>
            </a:r>
          </a:p>
          <a:p>
            <a:pPr algn="just">
              <a:lnSpc>
                <a:spcPct val="107000"/>
              </a:lnSpc>
              <a:spcAft>
                <a:spcPts val="800"/>
              </a:spcAft>
            </a:pPr>
            <a:endParaRPr lang="pt-BR" sz="2400" spc="-1" dirty="0">
              <a:solidFill>
                <a:srgbClr val="000000"/>
              </a:solidFill>
              <a:latin typeface="Calibri"/>
            </a:endParaRPr>
          </a:p>
          <a:p>
            <a:pPr algn="just">
              <a:lnSpc>
                <a:spcPct val="107000"/>
              </a:lnSpc>
              <a:spcAft>
                <a:spcPts val="800"/>
              </a:spcAft>
            </a:pPr>
            <a:endParaRPr lang="pt-BR" sz="1400" b="0" strike="noStrike" spc="-1" dirty="0">
              <a:solidFill>
                <a:srgbClr val="000000"/>
              </a:solidFill>
              <a:latin typeface="Bell MT" panose="02020503060305020303" pitchFamily="18" charset="0"/>
            </a:endParaRPr>
          </a:p>
          <a:p>
            <a:pPr algn="just">
              <a:lnSpc>
                <a:spcPct val="107000"/>
              </a:lnSpc>
              <a:spcAft>
                <a:spcPts val="800"/>
              </a:spcAft>
            </a:pPr>
            <a:endParaRPr lang="pt-BR" sz="1400" spc="-1" dirty="0">
              <a:solidFill>
                <a:srgbClr val="000000"/>
              </a:solidFill>
              <a:latin typeface="Bell MT" panose="02020503060305020303" pitchFamily="18" charset="0"/>
            </a:endParaRPr>
          </a:p>
          <a:p>
            <a:pPr algn="just">
              <a:lnSpc>
                <a:spcPct val="107000"/>
              </a:lnSpc>
              <a:spcAft>
                <a:spcPts val="800"/>
              </a:spcAft>
            </a:pPr>
            <a:endParaRPr lang="pt-BR" sz="1400" b="0" strike="noStrike" spc="-1" dirty="0">
              <a:solidFill>
                <a:srgbClr val="000000"/>
              </a:solidFill>
              <a:latin typeface="Bell MT" panose="02020503060305020303" pitchFamily="18" charset="0"/>
            </a:endParaRPr>
          </a:p>
          <a:p>
            <a:pPr algn="just">
              <a:lnSpc>
                <a:spcPct val="107000"/>
              </a:lnSpc>
              <a:spcAft>
                <a:spcPts val="800"/>
              </a:spcAft>
            </a:pPr>
            <a:r>
              <a:rPr lang="pt-BR" sz="1400" b="0" strike="noStrike" spc="-1" dirty="0">
                <a:solidFill>
                  <a:srgbClr val="000000"/>
                </a:solidFill>
                <a:latin typeface="Bell MT" panose="02020503060305020303" pitchFamily="18" charset="0"/>
              </a:rPr>
              <a:t>Dica: Art. 344. Se o réu não contestar a ação, será considerado revel e presumir-se-ão verdadeiras as alegações de fato formuladas pelo autor.</a:t>
            </a:r>
          </a:p>
          <a:p>
            <a:pPr algn="just">
              <a:lnSpc>
                <a:spcPct val="107000"/>
              </a:lnSpc>
              <a:spcAft>
                <a:spcPts val="800"/>
              </a:spcAft>
            </a:pPr>
            <a:r>
              <a:rPr lang="pt-BR" sz="2400" spc="-1" dirty="0">
                <a:solidFill>
                  <a:srgbClr val="000000"/>
                </a:solidFill>
                <a:latin typeface="Calibri"/>
              </a:rPr>
              <a:t>	</a:t>
            </a:r>
            <a:endParaRPr lang="pt-BR" sz="2200" b="0" strike="noStrike" spc="-1" dirty="0">
              <a:latin typeface="Arial"/>
            </a:endParaRPr>
          </a:p>
        </p:txBody>
      </p:sp>
    </p:spTree>
    <p:extLst>
      <p:ext uri="{BB962C8B-B14F-4D97-AF65-F5344CB8AC3E}">
        <p14:creationId xmlns:p14="http://schemas.microsoft.com/office/powerpoint/2010/main" val="2692828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9- </a:t>
            </a:r>
            <a:r>
              <a:rPr lang="pt-BR" sz="1100" spc="-1" dirty="0">
                <a:solidFill>
                  <a:srgbClr val="000000"/>
                </a:solidFill>
                <a:latin typeface="Calibri"/>
                <a:ea typeface="DejaVu Sans"/>
              </a:rPr>
              <a:t>Prova: MPE-GO - 2016 - MPE-GO - Promotor de Justiça Substituto</a:t>
            </a:r>
          </a:p>
          <a:p>
            <a:pPr algn="just">
              <a:lnSpc>
                <a:spcPct val="107000"/>
              </a:lnSpc>
              <a:spcAft>
                <a:spcPts val="800"/>
              </a:spcAft>
            </a:pPr>
            <a:r>
              <a:rPr lang="pt-BR" sz="2400" spc="-1" dirty="0">
                <a:solidFill>
                  <a:srgbClr val="000000"/>
                </a:solidFill>
                <a:latin typeface="Calibri"/>
                <a:ea typeface="DejaVu Sans"/>
              </a:rPr>
              <a:t>	Em relação a reconvenção no NCPC, pode-se afirmar que:</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A- Na reconvenção, o polo ativo deverá ser o réu, não sendo permitido incluir terceiro como reconvinte.</a:t>
            </a:r>
          </a:p>
          <a:p>
            <a:pPr algn="just">
              <a:lnSpc>
                <a:spcPct val="107000"/>
              </a:lnSpc>
              <a:spcAft>
                <a:spcPts val="800"/>
              </a:spcAft>
            </a:pPr>
            <a:r>
              <a:rPr lang="pt-BR" sz="2400" spc="-1" dirty="0">
                <a:solidFill>
                  <a:srgbClr val="000000"/>
                </a:solidFill>
                <a:latin typeface="Calibri"/>
                <a:ea typeface="DejaVu Sans"/>
              </a:rPr>
              <a:t>	B- A ação e a reconvenção necessariamente deverão ser julgadas na mesma sentença para evitar decisões conflitantes.</a:t>
            </a:r>
          </a:p>
          <a:p>
            <a:pPr algn="just">
              <a:lnSpc>
                <a:spcPct val="107000"/>
              </a:lnSpc>
              <a:spcAft>
                <a:spcPts val="800"/>
              </a:spcAft>
            </a:pPr>
            <a:r>
              <a:rPr lang="pt-BR" sz="2400" spc="-1" dirty="0">
                <a:solidFill>
                  <a:srgbClr val="000000"/>
                </a:solidFill>
                <a:latin typeface="Calibri"/>
                <a:ea typeface="DejaVu Sans"/>
              </a:rPr>
              <a:t>	C- Na reconvenção, o reconvindo deverá ser o autor da ação, não admitindo a existência de litisconsórcio deste com terceiro.</a:t>
            </a:r>
          </a:p>
          <a:p>
            <a:pPr algn="just">
              <a:lnSpc>
                <a:spcPct val="107000"/>
              </a:lnSpc>
              <a:spcAft>
                <a:spcPts val="800"/>
              </a:spcAft>
            </a:pPr>
            <a:r>
              <a:rPr lang="pt-BR" sz="2400" spc="-1" dirty="0">
                <a:solidFill>
                  <a:srgbClr val="000000"/>
                </a:solidFill>
                <a:latin typeface="Calibri"/>
                <a:ea typeface="DejaVu Sans"/>
              </a:rPr>
              <a:t>	D- O réu poderá propor reconvenção independentemente do oferecimento da contestação;</a:t>
            </a:r>
          </a:p>
          <a:p>
            <a:pPr algn="just">
              <a:lnSpc>
                <a:spcPct val="107000"/>
              </a:lnSpc>
              <a:spcAft>
                <a:spcPts val="800"/>
              </a:spcAft>
            </a:pPr>
            <a:endParaRPr lang="pt-BR" sz="2400" b="0" strike="noStrike" spc="-1" dirty="0">
              <a:solidFill>
                <a:srgbClr val="000000"/>
              </a:solidFill>
              <a:latin typeface="Calibri"/>
            </a:endParaRPr>
          </a:p>
          <a:p>
            <a:pPr algn="just">
              <a:lnSpc>
                <a:spcPct val="107000"/>
              </a:lnSpc>
              <a:spcAft>
                <a:spcPts val="800"/>
              </a:spcAft>
            </a:pPr>
            <a:endParaRPr lang="pt-BR" sz="2400" spc="-1" dirty="0">
              <a:solidFill>
                <a:srgbClr val="000000"/>
              </a:solidFill>
              <a:latin typeface="Calibri"/>
            </a:endParaRPr>
          </a:p>
          <a:p>
            <a:pPr algn="just">
              <a:lnSpc>
                <a:spcPct val="107000"/>
              </a:lnSpc>
              <a:spcAft>
                <a:spcPts val="800"/>
              </a:spcAft>
            </a:pPr>
            <a:r>
              <a:rPr lang="pt-BR" sz="2400" b="0" strike="noStrike" spc="-1" dirty="0">
                <a:solidFill>
                  <a:srgbClr val="000000"/>
                </a:solidFill>
                <a:latin typeface="Calibri"/>
              </a:rPr>
              <a:t>Atente: art. 343, § 6º CPC</a:t>
            </a:r>
            <a:endParaRPr lang="pt-BR" sz="2200" b="0" strike="noStrike" spc="-1" dirty="0">
              <a:latin typeface="Arial"/>
            </a:endParaRPr>
          </a:p>
        </p:txBody>
      </p:sp>
    </p:spTree>
    <p:extLst>
      <p:ext uri="{BB962C8B-B14F-4D97-AF65-F5344CB8AC3E}">
        <p14:creationId xmlns:p14="http://schemas.microsoft.com/office/powerpoint/2010/main" val="1766236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10- </a:t>
            </a:r>
            <a:r>
              <a:rPr lang="pt-BR" sz="1100" spc="-1" dirty="0">
                <a:solidFill>
                  <a:srgbClr val="000000"/>
                </a:solidFill>
                <a:latin typeface="Calibri"/>
                <a:ea typeface="DejaVu Sans"/>
              </a:rPr>
              <a:t>Prova: FAFIPA - 2016 - Câmara de Cambará - PR - Procurador Jurídico</a:t>
            </a:r>
          </a:p>
          <a:p>
            <a:pPr algn="just">
              <a:lnSpc>
                <a:spcPct val="107000"/>
              </a:lnSpc>
              <a:spcAft>
                <a:spcPts val="800"/>
              </a:spcAft>
            </a:pPr>
            <a:r>
              <a:rPr lang="pt-BR" sz="2400" spc="-1" dirty="0">
                <a:solidFill>
                  <a:srgbClr val="000000"/>
                </a:solidFill>
                <a:latin typeface="Calibri"/>
                <a:ea typeface="DejaVu Sans"/>
              </a:rPr>
              <a:t>	Na contestação, é lícito ao réu propor reconvenção para manifestar </a:t>
            </a:r>
            <a:r>
              <a:rPr lang="pt-BR" sz="2400" spc="-1" dirty="0">
                <a:solidFill>
                  <a:srgbClr val="FF0000"/>
                </a:solidFill>
                <a:latin typeface="Calibri"/>
                <a:ea typeface="DejaVu Sans"/>
              </a:rPr>
              <a:t>pretensão própria</a:t>
            </a:r>
            <a:r>
              <a:rPr lang="pt-BR" sz="2400" spc="-1" dirty="0">
                <a:solidFill>
                  <a:srgbClr val="000000"/>
                </a:solidFill>
                <a:latin typeface="Calibri"/>
                <a:ea typeface="DejaVu Sans"/>
              </a:rPr>
              <a:t>, </a:t>
            </a:r>
            <a:r>
              <a:rPr lang="pt-BR" sz="2400" b="1" u="sng" spc="-1" dirty="0">
                <a:solidFill>
                  <a:srgbClr val="000000"/>
                </a:solidFill>
                <a:latin typeface="Calibri"/>
                <a:ea typeface="DejaVu Sans"/>
              </a:rPr>
              <a:t>conexa</a:t>
            </a:r>
            <a:r>
              <a:rPr lang="pt-BR" sz="2400" spc="-1" dirty="0">
                <a:solidFill>
                  <a:srgbClr val="000000"/>
                </a:solidFill>
                <a:latin typeface="Calibri"/>
                <a:ea typeface="DejaVu Sans"/>
              </a:rPr>
              <a:t> com a ação principal ou com o fundamento da defesa. Acerca da reconvenção, assinale a </a:t>
            </a:r>
            <a:r>
              <a:rPr lang="pt-BR" sz="2400" spc="-1" dirty="0">
                <a:solidFill>
                  <a:srgbClr val="FF0000"/>
                </a:solidFill>
                <a:latin typeface="Calibri"/>
                <a:ea typeface="DejaVu Sans"/>
              </a:rPr>
              <a:t>alternativa CORRETA.</a:t>
            </a:r>
          </a:p>
          <a:p>
            <a:pPr algn="just">
              <a:lnSpc>
                <a:spcPct val="107000"/>
              </a:lnSpc>
              <a:spcAft>
                <a:spcPts val="800"/>
              </a:spcAft>
            </a:pPr>
            <a:endParaRPr lang="pt-BR" sz="2400" spc="-1" dirty="0">
              <a:solidFill>
                <a:srgbClr val="FF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A- Proposta a reconvenção, o autor será intimado, na pessoa de seu advogado, para apresentar resposta no prazo de </a:t>
            </a:r>
            <a:r>
              <a:rPr lang="pt-BR" sz="2400" u="sng" spc="-1" dirty="0">
                <a:solidFill>
                  <a:srgbClr val="000000"/>
                </a:solidFill>
                <a:latin typeface="Calibri"/>
                <a:ea typeface="DejaVu Sans"/>
              </a:rPr>
              <a:t>10 (dez) dias</a:t>
            </a:r>
            <a:r>
              <a:rPr lang="pt-BR" sz="2400" spc="-1" dirty="0">
                <a:solidFill>
                  <a:srgbClr val="000000"/>
                </a:solidFill>
                <a:latin typeface="Calibri"/>
                <a:ea typeface="DejaVu Sans"/>
              </a:rPr>
              <a:t>.</a:t>
            </a:r>
          </a:p>
          <a:p>
            <a:pPr algn="just">
              <a:lnSpc>
                <a:spcPct val="107000"/>
              </a:lnSpc>
              <a:spcAft>
                <a:spcPts val="800"/>
              </a:spcAft>
            </a:pPr>
            <a:r>
              <a:rPr lang="pt-BR" sz="2400" spc="-1" dirty="0">
                <a:solidFill>
                  <a:srgbClr val="000000"/>
                </a:solidFill>
                <a:latin typeface="Calibri"/>
                <a:ea typeface="DejaVu Sans"/>
              </a:rPr>
              <a:t>	B- A reconvenção pode ser proposta contra o autor e seu litisconsorte, </a:t>
            </a:r>
            <a:r>
              <a:rPr lang="pt-BR" sz="2400" u="sng" spc="-1" dirty="0">
                <a:solidFill>
                  <a:srgbClr val="000000"/>
                </a:solidFill>
                <a:latin typeface="Calibri"/>
                <a:ea typeface="DejaVu Sans"/>
              </a:rPr>
              <a:t>sendo vedada contra terceiro</a:t>
            </a:r>
            <a:r>
              <a:rPr lang="pt-BR" sz="2400" spc="-1" dirty="0">
                <a:solidFill>
                  <a:srgbClr val="000000"/>
                </a:solidFill>
                <a:latin typeface="Calibri"/>
                <a:ea typeface="DejaVu Sans"/>
              </a:rPr>
              <a:t>.</a:t>
            </a:r>
          </a:p>
          <a:p>
            <a:pPr algn="just">
              <a:lnSpc>
                <a:spcPct val="107000"/>
              </a:lnSpc>
              <a:spcAft>
                <a:spcPts val="800"/>
              </a:spcAft>
            </a:pPr>
            <a:r>
              <a:rPr lang="pt-BR" sz="2400" spc="-1" dirty="0">
                <a:solidFill>
                  <a:srgbClr val="000000"/>
                </a:solidFill>
                <a:latin typeface="Calibri"/>
                <a:ea typeface="DejaVu Sans"/>
              </a:rPr>
              <a:t>	c - o réu pode </a:t>
            </a:r>
            <a:r>
              <a:rPr lang="pt-BR" sz="2400" u="sng" spc="-1" dirty="0">
                <a:solidFill>
                  <a:srgbClr val="000000"/>
                </a:solidFill>
                <a:latin typeface="Calibri"/>
                <a:ea typeface="DejaVu Sans"/>
              </a:rPr>
              <a:t>propor reconvenção independentemente de oferecer contestação</a:t>
            </a:r>
            <a:r>
              <a:rPr lang="pt-BR" sz="2400" spc="-1" dirty="0">
                <a:solidFill>
                  <a:srgbClr val="000000"/>
                </a:solidFill>
                <a:latin typeface="Calibri"/>
                <a:ea typeface="DejaVu Sans"/>
              </a:rPr>
              <a:t>.</a:t>
            </a:r>
          </a:p>
          <a:p>
            <a:pPr algn="just">
              <a:lnSpc>
                <a:spcPct val="107000"/>
              </a:lnSpc>
              <a:spcAft>
                <a:spcPts val="800"/>
              </a:spcAft>
            </a:pPr>
            <a:r>
              <a:rPr lang="pt-BR" sz="2400" spc="-1" dirty="0">
                <a:solidFill>
                  <a:srgbClr val="000000"/>
                </a:solidFill>
                <a:latin typeface="Calibri"/>
                <a:ea typeface="DejaVu Sans"/>
              </a:rPr>
              <a:t>	D- A </a:t>
            </a:r>
            <a:r>
              <a:rPr lang="pt-BR" sz="2400" u="sng" spc="-1" dirty="0">
                <a:solidFill>
                  <a:srgbClr val="000000"/>
                </a:solidFill>
                <a:latin typeface="Calibri"/>
                <a:ea typeface="DejaVu Sans"/>
              </a:rPr>
              <a:t>desistência da ação</a:t>
            </a:r>
            <a:r>
              <a:rPr lang="pt-BR" sz="2400" spc="-1" dirty="0">
                <a:solidFill>
                  <a:srgbClr val="000000"/>
                </a:solidFill>
                <a:latin typeface="Calibri"/>
                <a:ea typeface="DejaVu Sans"/>
              </a:rPr>
              <a:t> ou a ocorrência de causa extintiva que impeça o exame de seu mérito ob</a:t>
            </a:r>
            <a:r>
              <a:rPr lang="pt-BR" sz="2400" u="sng" spc="-1" dirty="0">
                <a:solidFill>
                  <a:srgbClr val="000000"/>
                </a:solidFill>
                <a:latin typeface="Calibri"/>
                <a:ea typeface="DejaVu Sans"/>
              </a:rPr>
              <a:t>sta ao prosseguimento do processo quanto à reconvenção</a:t>
            </a:r>
            <a:r>
              <a:rPr lang="pt-BR" sz="2400" spc="-1" dirty="0">
                <a:solidFill>
                  <a:srgbClr val="000000"/>
                </a:solidFill>
                <a:latin typeface="Calibri"/>
                <a:ea typeface="DejaVu Sans"/>
              </a:rPr>
              <a:t>.</a:t>
            </a:r>
            <a:endParaRPr lang="pt-BR" sz="2200" b="0" strike="noStrike" spc="-1" dirty="0">
              <a:latin typeface="Arial"/>
            </a:endParaRPr>
          </a:p>
        </p:txBody>
      </p:sp>
    </p:spTree>
    <p:extLst>
      <p:ext uri="{BB962C8B-B14F-4D97-AF65-F5344CB8AC3E}">
        <p14:creationId xmlns:p14="http://schemas.microsoft.com/office/powerpoint/2010/main" val="1533362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11- </a:t>
            </a:r>
            <a:r>
              <a:rPr lang="pt-BR" sz="1100" spc="-1" dirty="0">
                <a:solidFill>
                  <a:srgbClr val="000000"/>
                </a:solidFill>
                <a:latin typeface="Calibri"/>
                <a:ea typeface="DejaVu Sans"/>
              </a:rPr>
              <a:t>Prova: IBFC - 2017 - TJ-PE - Oficial de Justiça</a:t>
            </a:r>
          </a:p>
          <a:p>
            <a:pPr algn="just">
              <a:lnSpc>
                <a:spcPct val="107000"/>
              </a:lnSpc>
              <a:spcAft>
                <a:spcPts val="800"/>
              </a:spcAft>
            </a:pPr>
            <a:r>
              <a:rPr lang="pt-BR" sz="2400" spc="-1" dirty="0">
                <a:solidFill>
                  <a:srgbClr val="000000"/>
                </a:solidFill>
                <a:latin typeface="Calibri"/>
                <a:ea typeface="DejaVu Sans"/>
              </a:rPr>
              <a:t>	O fenômeno da reconvenção é verificado em Direito Processual Civil, sendo considerado um instrumento importante para a defesa. A respeito desse tema, podemos dizer que é vedada a reconvenção quando proposta.</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A  - sem conexão com a ação principal</a:t>
            </a:r>
          </a:p>
          <a:p>
            <a:pPr algn="just">
              <a:lnSpc>
                <a:spcPct val="107000"/>
              </a:lnSpc>
              <a:spcAft>
                <a:spcPts val="800"/>
              </a:spcAft>
            </a:pPr>
            <a:r>
              <a:rPr lang="pt-BR" sz="2400" spc="-1" dirty="0">
                <a:solidFill>
                  <a:srgbClr val="000000"/>
                </a:solidFill>
                <a:latin typeface="Calibri"/>
                <a:ea typeface="DejaVu Sans"/>
              </a:rPr>
              <a:t>	B- Independentemente do oferecimento de contestação</a:t>
            </a:r>
          </a:p>
          <a:p>
            <a:pPr algn="just">
              <a:lnSpc>
                <a:spcPct val="107000"/>
              </a:lnSpc>
              <a:spcAft>
                <a:spcPts val="800"/>
              </a:spcAft>
            </a:pPr>
            <a:r>
              <a:rPr lang="pt-BR" sz="2400" spc="-1" dirty="0">
                <a:solidFill>
                  <a:srgbClr val="000000"/>
                </a:solidFill>
                <a:latin typeface="Calibri"/>
                <a:ea typeface="DejaVu Sans"/>
              </a:rPr>
              <a:t>	C- Em alinhamento com um dos fundamentos da defesa</a:t>
            </a:r>
          </a:p>
          <a:p>
            <a:pPr algn="just">
              <a:lnSpc>
                <a:spcPct val="107000"/>
              </a:lnSpc>
              <a:spcAft>
                <a:spcPts val="800"/>
              </a:spcAft>
            </a:pPr>
            <a:r>
              <a:rPr lang="pt-BR" sz="2400" spc="-1" dirty="0">
                <a:solidFill>
                  <a:srgbClr val="000000"/>
                </a:solidFill>
                <a:latin typeface="Calibri"/>
                <a:ea typeface="DejaVu Sans"/>
              </a:rPr>
              <a:t>	D- Por réu em litisconsórcio</a:t>
            </a:r>
          </a:p>
          <a:p>
            <a:pPr algn="just">
              <a:lnSpc>
                <a:spcPct val="107000"/>
              </a:lnSpc>
              <a:spcAft>
                <a:spcPts val="800"/>
              </a:spcAft>
            </a:pPr>
            <a:r>
              <a:rPr lang="pt-BR" sz="2400" spc="-1" dirty="0">
                <a:solidFill>
                  <a:srgbClr val="000000"/>
                </a:solidFill>
                <a:latin typeface="Calibri"/>
                <a:ea typeface="DejaVu Sans"/>
              </a:rPr>
              <a:t>	E- Em face de terceiro</a:t>
            </a:r>
            <a:endParaRPr lang="pt-BR" sz="2200" b="0" strike="noStrike" spc="-1" dirty="0">
              <a:latin typeface="Arial"/>
            </a:endParaRPr>
          </a:p>
        </p:txBody>
      </p:sp>
    </p:spTree>
    <p:extLst>
      <p:ext uri="{BB962C8B-B14F-4D97-AF65-F5344CB8AC3E}">
        <p14:creationId xmlns:p14="http://schemas.microsoft.com/office/powerpoint/2010/main" val="640927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12- </a:t>
            </a:r>
            <a:r>
              <a:rPr lang="pt-BR" sz="1100" spc="-1" dirty="0">
                <a:solidFill>
                  <a:srgbClr val="000000"/>
                </a:solidFill>
                <a:latin typeface="Calibri"/>
                <a:ea typeface="DejaVu Sans"/>
              </a:rPr>
              <a:t>Prova: VUNESP - 2018 - IPSM - Procurador</a:t>
            </a:r>
          </a:p>
          <a:p>
            <a:pPr algn="just">
              <a:lnSpc>
                <a:spcPct val="107000"/>
              </a:lnSpc>
              <a:spcAft>
                <a:spcPts val="800"/>
              </a:spcAft>
            </a:pPr>
            <a:r>
              <a:rPr lang="pt-BR" sz="2400" spc="-1" dirty="0">
                <a:solidFill>
                  <a:srgbClr val="000000"/>
                </a:solidFill>
                <a:latin typeface="Calibri"/>
                <a:ea typeface="DejaVu Sans"/>
              </a:rPr>
              <a:t>	A reconvenção poderá (</a:t>
            </a:r>
            <a:r>
              <a:rPr lang="pt-BR" sz="2400" i="1" spc="-1" dirty="0">
                <a:solidFill>
                  <a:srgbClr val="000000"/>
                </a:solidFill>
                <a:latin typeface="Calibri"/>
                <a:ea typeface="DejaVu Sans"/>
              </a:rPr>
              <a:t>DEVERÁ</a:t>
            </a:r>
            <a:r>
              <a:rPr lang="pt-BR" sz="2400" spc="-1" dirty="0">
                <a:solidFill>
                  <a:srgbClr val="000000"/>
                </a:solidFill>
                <a:latin typeface="Calibri"/>
                <a:ea typeface="DejaVu Sans"/>
              </a:rPr>
              <a:t>):</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A - ser conexa com o fundamento da defesa,</a:t>
            </a:r>
          </a:p>
          <a:p>
            <a:pPr algn="just">
              <a:lnSpc>
                <a:spcPct val="107000"/>
              </a:lnSpc>
              <a:spcAft>
                <a:spcPts val="800"/>
              </a:spcAft>
            </a:pPr>
            <a:r>
              <a:rPr lang="pt-BR" sz="2400" spc="-1" dirty="0">
                <a:solidFill>
                  <a:srgbClr val="000000"/>
                </a:solidFill>
                <a:latin typeface="Calibri"/>
                <a:ea typeface="DejaVu Sans"/>
              </a:rPr>
              <a:t>	B- impedir a revelia.</a:t>
            </a:r>
          </a:p>
          <a:p>
            <a:pPr algn="just">
              <a:lnSpc>
                <a:spcPct val="107000"/>
              </a:lnSpc>
              <a:spcAft>
                <a:spcPts val="800"/>
              </a:spcAft>
            </a:pPr>
            <a:r>
              <a:rPr lang="pt-BR" sz="2400" spc="-1" dirty="0">
                <a:solidFill>
                  <a:srgbClr val="000000"/>
                </a:solidFill>
                <a:latin typeface="Calibri"/>
                <a:ea typeface="DejaVu Sans"/>
              </a:rPr>
              <a:t>	C- proporcionar prazo em dobro para a defesa.</a:t>
            </a:r>
          </a:p>
          <a:p>
            <a:pPr algn="just">
              <a:lnSpc>
                <a:spcPct val="107000"/>
              </a:lnSpc>
              <a:spcAft>
                <a:spcPts val="800"/>
              </a:spcAft>
            </a:pPr>
            <a:r>
              <a:rPr lang="pt-BR" sz="2400" spc="-1" dirty="0">
                <a:solidFill>
                  <a:srgbClr val="000000"/>
                </a:solidFill>
                <a:latin typeface="Calibri"/>
                <a:ea typeface="DejaVu Sans"/>
              </a:rPr>
              <a:t>	D- ser proposta sem o valor da causa;</a:t>
            </a:r>
          </a:p>
          <a:p>
            <a:pPr algn="just">
              <a:lnSpc>
                <a:spcPct val="107000"/>
              </a:lnSpc>
              <a:spcAft>
                <a:spcPts val="800"/>
              </a:spcAft>
            </a:pPr>
            <a:r>
              <a:rPr lang="pt-BR" sz="2400" spc="-1" dirty="0">
                <a:solidFill>
                  <a:srgbClr val="000000"/>
                </a:solidFill>
                <a:latin typeface="Calibri"/>
                <a:ea typeface="DejaVu Sans"/>
              </a:rPr>
              <a:t>	E- substituir a contestação;</a:t>
            </a:r>
            <a:endParaRPr lang="pt-BR" sz="2200" b="0" strike="noStrike" spc="-1" dirty="0">
              <a:latin typeface="Arial"/>
            </a:endParaRPr>
          </a:p>
        </p:txBody>
      </p:sp>
    </p:spTree>
    <p:extLst>
      <p:ext uri="{BB962C8B-B14F-4D97-AF65-F5344CB8AC3E}">
        <p14:creationId xmlns:p14="http://schemas.microsoft.com/office/powerpoint/2010/main" val="3994542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13- Prova:</a:t>
            </a:r>
            <a:r>
              <a:rPr lang="pt-BR" sz="1100" spc="-1" dirty="0">
                <a:solidFill>
                  <a:srgbClr val="000000"/>
                </a:solidFill>
                <a:latin typeface="Calibri"/>
                <a:ea typeface="DejaVu Sans"/>
              </a:rPr>
              <a:t> CESPE - 2018 - STJ - Analista Judiciário - Judiciária</a:t>
            </a:r>
          </a:p>
          <a:p>
            <a:pPr algn="just">
              <a:lnSpc>
                <a:spcPct val="107000"/>
              </a:lnSpc>
              <a:spcAft>
                <a:spcPts val="800"/>
              </a:spcAft>
            </a:pPr>
            <a:endParaRPr lang="pt-BR" spc="-1" dirty="0">
              <a:solidFill>
                <a:srgbClr val="000000"/>
              </a:solidFill>
              <a:latin typeface="Calibri"/>
              <a:ea typeface="DejaVu Sans"/>
            </a:endParaRPr>
          </a:p>
          <a:p>
            <a:pPr algn="just">
              <a:lnSpc>
                <a:spcPct val="107000"/>
              </a:lnSpc>
              <a:spcAft>
                <a:spcPts val="800"/>
              </a:spcAft>
            </a:pPr>
            <a:r>
              <a:rPr lang="pt-BR" spc="-1" dirty="0">
                <a:solidFill>
                  <a:srgbClr val="000000"/>
                </a:solidFill>
                <a:latin typeface="Calibri"/>
                <a:ea typeface="DejaVu Sans"/>
              </a:rPr>
              <a:t>	Acerca do procedimento comum, julgue o item que se segue.</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Havendo mais de um réu, se apenas um deles deixar de contestar a ação, sobre este incidirão os efeitos da revelia.</a:t>
            </a:r>
          </a:p>
          <a:p>
            <a:pPr algn="just">
              <a:lnSpc>
                <a:spcPct val="107000"/>
              </a:lnSpc>
              <a:spcAft>
                <a:spcPts val="800"/>
              </a:spcAft>
            </a:pPr>
            <a:endParaRPr lang="pt-BR" sz="2400" spc="-1" dirty="0">
              <a:solidFill>
                <a:srgbClr val="000000"/>
              </a:solidFill>
              <a:latin typeface="Calibri"/>
              <a:ea typeface="DejaVu Sans"/>
            </a:endParaRPr>
          </a:p>
          <a:p>
            <a:pPr algn="ctr">
              <a:lnSpc>
                <a:spcPct val="107000"/>
              </a:lnSpc>
              <a:spcAft>
                <a:spcPts val="800"/>
              </a:spcAft>
            </a:pPr>
            <a:r>
              <a:rPr lang="pt-BR" sz="2400" spc="-1" dirty="0">
                <a:solidFill>
                  <a:srgbClr val="000000"/>
                </a:solidFill>
                <a:latin typeface="Calibri"/>
                <a:ea typeface="DejaVu Sans"/>
              </a:rPr>
              <a:t>Certo  	Errado</a:t>
            </a:r>
            <a:endParaRPr lang="pt-BR" sz="2200" b="0" strike="noStrike" spc="-1" dirty="0">
              <a:latin typeface="Arial"/>
            </a:endParaRPr>
          </a:p>
        </p:txBody>
      </p:sp>
    </p:spTree>
    <p:extLst>
      <p:ext uri="{BB962C8B-B14F-4D97-AF65-F5344CB8AC3E}">
        <p14:creationId xmlns:p14="http://schemas.microsoft.com/office/powerpoint/2010/main" val="3721284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14- </a:t>
            </a:r>
            <a:r>
              <a:rPr lang="pt-BR" sz="1100" spc="-1" dirty="0">
                <a:solidFill>
                  <a:srgbClr val="000000"/>
                </a:solidFill>
                <a:latin typeface="Calibri"/>
                <a:ea typeface="DejaVu Sans"/>
              </a:rPr>
              <a:t>Órgão: Prefeitura de Campos do Jordão - SP Prova: IPEFAE - 2020 - Prefeitura de Campos do Jordão - SP - Advogado</a:t>
            </a:r>
          </a:p>
          <a:p>
            <a:pPr algn="just">
              <a:lnSpc>
                <a:spcPct val="107000"/>
              </a:lnSpc>
              <a:spcAft>
                <a:spcPts val="800"/>
              </a:spcAft>
            </a:pPr>
            <a:r>
              <a:rPr lang="pt-BR" sz="2400" spc="-1" dirty="0">
                <a:solidFill>
                  <a:srgbClr val="000000"/>
                </a:solidFill>
                <a:latin typeface="Calibri"/>
                <a:ea typeface="DejaVu Sans"/>
              </a:rPr>
              <a:t>	</a:t>
            </a:r>
            <a:r>
              <a:rPr lang="pt-BR" sz="2000" spc="-1" dirty="0">
                <a:solidFill>
                  <a:srgbClr val="000000"/>
                </a:solidFill>
                <a:latin typeface="Calibri"/>
                <a:ea typeface="DejaVu Sans"/>
              </a:rPr>
              <a:t>Margarida ajuizou ação de indenização por danos morais e materiais em face da Empresa de ônibus Transporte Legal. Na inicial alegou que a empresa não apenas extraviou suas bagagens, como a expôs a constrangimento e humilhação. Citada, a Empresa ré deixou correr o prazo para contestação in albis.</a:t>
            </a:r>
          </a:p>
          <a:p>
            <a:pPr algn="just">
              <a:lnSpc>
                <a:spcPct val="107000"/>
              </a:lnSpc>
              <a:spcAft>
                <a:spcPts val="800"/>
              </a:spcAft>
            </a:pPr>
            <a:r>
              <a:rPr lang="pt-BR" sz="2000" spc="-1" dirty="0">
                <a:solidFill>
                  <a:srgbClr val="000000"/>
                </a:solidFill>
                <a:latin typeface="Calibri"/>
                <a:ea typeface="DejaVu Sans"/>
              </a:rPr>
              <a:t>	Considerando o caso narrado, assinale a alternativa incorreta:</a:t>
            </a:r>
          </a:p>
          <a:p>
            <a:pPr algn="just">
              <a:lnSpc>
                <a:spcPct val="107000"/>
              </a:lnSpc>
              <a:spcAft>
                <a:spcPts val="800"/>
              </a:spcAft>
            </a:pPr>
            <a:endParaRPr lang="pt-BR" sz="2000" spc="-1" dirty="0">
              <a:solidFill>
                <a:srgbClr val="000000"/>
              </a:solidFill>
              <a:latin typeface="Calibri"/>
              <a:ea typeface="DejaVu Sans"/>
            </a:endParaRPr>
          </a:p>
          <a:p>
            <a:pPr algn="just">
              <a:lnSpc>
                <a:spcPct val="107000"/>
              </a:lnSpc>
              <a:spcAft>
                <a:spcPts val="800"/>
              </a:spcAft>
            </a:pPr>
            <a:r>
              <a:rPr lang="pt-BR" sz="2000" spc="-1" dirty="0">
                <a:solidFill>
                  <a:srgbClr val="000000"/>
                </a:solidFill>
                <a:latin typeface="Calibri"/>
                <a:ea typeface="DejaVu Sans"/>
              </a:rPr>
              <a:t>	A- Os prazos contra o revel que não tenha patrono nos autos fluirão da data de publicação do ato decisório no órgão oficial.</a:t>
            </a:r>
          </a:p>
          <a:p>
            <a:pPr algn="just">
              <a:lnSpc>
                <a:spcPct val="107000"/>
              </a:lnSpc>
              <a:spcAft>
                <a:spcPts val="800"/>
              </a:spcAft>
            </a:pPr>
            <a:r>
              <a:rPr lang="pt-BR" sz="2000" spc="-1" dirty="0">
                <a:solidFill>
                  <a:srgbClr val="000000"/>
                </a:solidFill>
                <a:latin typeface="Calibri"/>
                <a:ea typeface="DejaVu Sans"/>
              </a:rPr>
              <a:t>	B- A empresa ré poderá intervir no processo em qualquer fase, mas deverá recebe-lo no estado em que se encontrar.</a:t>
            </a:r>
          </a:p>
          <a:p>
            <a:pPr algn="just">
              <a:lnSpc>
                <a:spcPct val="107000"/>
              </a:lnSpc>
              <a:spcAft>
                <a:spcPts val="800"/>
              </a:spcAft>
            </a:pPr>
            <a:r>
              <a:rPr lang="pt-BR" sz="2000" spc="-1" dirty="0">
                <a:solidFill>
                  <a:srgbClr val="000000"/>
                </a:solidFill>
                <a:latin typeface="Calibri"/>
                <a:ea typeface="DejaVu Sans"/>
              </a:rPr>
              <a:t>	</a:t>
            </a:r>
            <a:r>
              <a:rPr lang="pt-BR" sz="2000" spc="-1" dirty="0">
                <a:solidFill>
                  <a:srgbClr val="000000"/>
                </a:solidFill>
                <a:highlight>
                  <a:srgbClr val="FFFF00"/>
                </a:highlight>
                <a:latin typeface="Calibri"/>
                <a:ea typeface="DejaVu Sans"/>
              </a:rPr>
              <a:t>C- a empresa ré será considerada revel e </a:t>
            </a:r>
            <a:r>
              <a:rPr lang="pt-BR" sz="2000" spc="-1" dirty="0" err="1">
                <a:solidFill>
                  <a:srgbClr val="000000"/>
                </a:solidFill>
                <a:highlight>
                  <a:srgbClr val="FFFF00"/>
                </a:highlight>
                <a:latin typeface="Calibri"/>
                <a:ea typeface="DejaVu Sans"/>
              </a:rPr>
              <a:t>presumir-seão</a:t>
            </a:r>
            <a:r>
              <a:rPr lang="pt-BR" sz="2000" spc="-1" dirty="0">
                <a:solidFill>
                  <a:srgbClr val="000000"/>
                </a:solidFill>
                <a:highlight>
                  <a:srgbClr val="FFFF00"/>
                </a:highlight>
                <a:latin typeface="Calibri"/>
                <a:ea typeface="DejaVu Sans"/>
              </a:rPr>
              <a:t> verdadeiras as alegações de fato formuladas por Margarida, à exceção, entre outras hipóteses, se o litígio versar sobre direitos disponíveis.</a:t>
            </a:r>
          </a:p>
          <a:p>
            <a:pPr algn="just">
              <a:lnSpc>
                <a:spcPct val="107000"/>
              </a:lnSpc>
              <a:spcAft>
                <a:spcPts val="800"/>
              </a:spcAft>
            </a:pPr>
            <a:r>
              <a:rPr lang="pt-BR" sz="2000" spc="-1" dirty="0">
                <a:solidFill>
                  <a:srgbClr val="000000"/>
                </a:solidFill>
                <a:latin typeface="Calibri"/>
                <a:ea typeface="DejaVu Sans"/>
              </a:rPr>
              <a:t>	D- Matéria de ordem pública, no entanto, reconhecível de ofício, poderá ser alegada pela empresa ré, mesmo após a decretação da revelia.</a:t>
            </a:r>
            <a:endParaRPr lang="pt-BR" sz="2000" b="0" strike="noStrike" spc="-1" dirty="0">
              <a:latin typeface="Arial"/>
            </a:endParaRPr>
          </a:p>
        </p:txBody>
      </p:sp>
    </p:spTree>
    <p:extLst>
      <p:ext uri="{BB962C8B-B14F-4D97-AF65-F5344CB8AC3E}">
        <p14:creationId xmlns:p14="http://schemas.microsoft.com/office/powerpoint/2010/main" val="89976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2400" spc="-1" dirty="0">
                <a:solidFill>
                  <a:srgbClr val="000000"/>
                </a:solidFill>
                <a:latin typeface="Calibri"/>
                <a:ea typeface="DejaVu Sans"/>
              </a:rPr>
              <a:t>15- </a:t>
            </a:r>
            <a:r>
              <a:rPr lang="pt-BR" sz="1100" spc="-1" dirty="0">
                <a:solidFill>
                  <a:srgbClr val="000000"/>
                </a:solidFill>
                <a:latin typeface="Calibri"/>
                <a:ea typeface="DejaVu Sans"/>
              </a:rPr>
              <a:t>Prova: VUNESP - 2018 - Prefeitura de Bauru - SP - Procurador Jurídico</a:t>
            </a:r>
          </a:p>
          <a:p>
            <a:pPr algn="just">
              <a:lnSpc>
                <a:spcPct val="107000"/>
              </a:lnSpc>
              <a:spcAft>
                <a:spcPts val="800"/>
              </a:spcAft>
            </a:pPr>
            <a:r>
              <a:rPr lang="pt-BR" sz="2400" spc="-1" dirty="0">
                <a:solidFill>
                  <a:srgbClr val="000000"/>
                </a:solidFill>
                <a:latin typeface="Calibri"/>
                <a:ea typeface="DejaVu Sans"/>
              </a:rPr>
              <a:t>	O réu, ao receber a citação, além de defender-se acerca da lide que lhe foi proposta pelo autor, pode, também, formular pretensão contra este último, por intermédio da chamada reconvenção, sobre a qual, procedimentalmente falando, é possível asseverar que:</a:t>
            </a:r>
          </a:p>
          <a:p>
            <a:pPr algn="just">
              <a:lnSpc>
                <a:spcPct val="107000"/>
              </a:lnSpc>
              <a:spcAft>
                <a:spcPts val="800"/>
              </a:spcAft>
            </a:pPr>
            <a:r>
              <a:rPr lang="pt-BR" sz="2400" spc="-1" dirty="0">
                <a:solidFill>
                  <a:srgbClr val="000000"/>
                </a:solidFill>
                <a:latin typeface="Calibri"/>
                <a:ea typeface="DejaVu Sans"/>
              </a:rPr>
              <a:t>	A- não são devidos honorários advocatícios.</a:t>
            </a:r>
          </a:p>
          <a:p>
            <a:pPr algn="just">
              <a:lnSpc>
                <a:spcPct val="107000"/>
              </a:lnSpc>
              <a:spcAft>
                <a:spcPts val="800"/>
              </a:spcAft>
            </a:pPr>
            <a:r>
              <a:rPr lang="pt-BR" sz="2400" spc="-1" dirty="0">
                <a:solidFill>
                  <a:srgbClr val="000000"/>
                </a:solidFill>
                <a:latin typeface="Calibri"/>
                <a:ea typeface="DejaVu Sans"/>
              </a:rPr>
              <a:t>	B- na sua oferta deverá constar valor da causa,</a:t>
            </a:r>
          </a:p>
          <a:p>
            <a:pPr algn="just">
              <a:lnSpc>
                <a:spcPct val="107000"/>
              </a:lnSpc>
              <a:spcAft>
                <a:spcPts val="800"/>
              </a:spcAft>
            </a:pPr>
            <a:r>
              <a:rPr lang="pt-BR" sz="2400" spc="-1" dirty="0">
                <a:solidFill>
                  <a:srgbClr val="000000"/>
                </a:solidFill>
                <a:latin typeface="Calibri"/>
                <a:ea typeface="DejaVu Sans"/>
              </a:rPr>
              <a:t>	C- o réu estrangeiro que a apresentar e residir fora do Brasil prestará caução suficiente ao pagamento das custas arcadas pela parte contrária, em caso de sucumbência.</a:t>
            </a:r>
          </a:p>
          <a:p>
            <a:pPr algn="just">
              <a:lnSpc>
                <a:spcPct val="107000"/>
              </a:lnSpc>
              <a:spcAft>
                <a:spcPts val="800"/>
              </a:spcAft>
            </a:pPr>
            <a:r>
              <a:rPr lang="pt-BR" sz="2400" spc="-1" dirty="0">
                <a:solidFill>
                  <a:srgbClr val="000000"/>
                </a:solidFill>
                <a:latin typeface="Calibri"/>
                <a:ea typeface="DejaVu Sans"/>
              </a:rPr>
              <a:t>	D- não há necessidade do juiz mandar proceder à respectiva anotação pelo distribuidor, de sua propositura, pois não ocorre ampliação subjetiva da relação jurídica processual.</a:t>
            </a:r>
          </a:p>
          <a:p>
            <a:pPr algn="just">
              <a:lnSpc>
                <a:spcPct val="107000"/>
              </a:lnSpc>
              <a:spcAft>
                <a:spcPts val="800"/>
              </a:spcAft>
            </a:pPr>
            <a:endParaRPr lang="pt-BR" sz="2400" spc="-1" dirty="0">
              <a:solidFill>
                <a:srgbClr val="000000"/>
              </a:solidFill>
              <a:latin typeface="Calibri"/>
              <a:ea typeface="DejaVu Sans"/>
            </a:endParaRPr>
          </a:p>
          <a:p>
            <a:pPr algn="just">
              <a:lnSpc>
                <a:spcPct val="107000"/>
              </a:lnSpc>
              <a:spcAft>
                <a:spcPts val="800"/>
              </a:spcAft>
            </a:pPr>
            <a:r>
              <a:rPr lang="pt-BR" sz="2400" spc="-1" dirty="0">
                <a:solidFill>
                  <a:srgbClr val="000000"/>
                </a:solidFill>
                <a:latin typeface="Calibri"/>
                <a:ea typeface="DejaVu Sans"/>
              </a:rPr>
              <a:t>	DICA: ATENTE ART. 292 CPC</a:t>
            </a:r>
          </a:p>
          <a:p>
            <a:pPr algn="just">
              <a:lnSpc>
                <a:spcPct val="107000"/>
              </a:lnSpc>
              <a:spcAft>
                <a:spcPts val="800"/>
              </a:spcAft>
            </a:pPr>
            <a:endParaRPr lang="pt-BR" sz="2400" spc="-1" dirty="0">
              <a:solidFill>
                <a:srgbClr val="000000"/>
              </a:solidFill>
              <a:latin typeface="Calibri"/>
              <a:ea typeface="DejaVu Sans"/>
            </a:endParaRPr>
          </a:p>
        </p:txBody>
      </p:sp>
    </p:spTree>
    <p:extLst>
      <p:ext uri="{BB962C8B-B14F-4D97-AF65-F5344CB8AC3E}">
        <p14:creationId xmlns:p14="http://schemas.microsoft.com/office/powerpoint/2010/main" val="3576365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1400" b="1" spc="-1" dirty="0">
                <a:solidFill>
                  <a:srgbClr val="000000"/>
                </a:solidFill>
                <a:highlight>
                  <a:srgbClr val="FFFF00"/>
                </a:highlight>
                <a:latin typeface="Calibri"/>
                <a:ea typeface="DejaVu Sans"/>
              </a:rPr>
              <a:t>OAB – SEGUNDA FASE DIREITO CIVIL </a:t>
            </a:r>
            <a:r>
              <a:rPr lang="pt-BR" sz="1400" b="1" spc="-1" dirty="0">
                <a:solidFill>
                  <a:srgbClr val="000000"/>
                </a:solidFill>
                <a:highlight>
                  <a:srgbClr val="00FF00"/>
                </a:highlight>
                <a:latin typeface="Calibri"/>
                <a:ea typeface="DejaVu Sans"/>
              </a:rPr>
              <a:t>a</a:t>
            </a:r>
            <a:r>
              <a:rPr lang="pt-BR" sz="1400" b="1" dirty="0">
                <a:highlight>
                  <a:srgbClr val="00FF00"/>
                </a:highlight>
              </a:rPr>
              <a:t>plicada em 05/05/2019</a:t>
            </a:r>
            <a:r>
              <a:rPr lang="pt-BR" sz="1400" spc="-1" dirty="0">
                <a:solidFill>
                  <a:srgbClr val="000000"/>
                </a:solidFill>
                <a:highlight>
                  <a:srgbClr val="FFFF00"/>
                </a:highlight>
                <a:latin typeface="Calibri"/>
                <a:ea typeface="DejaVu Sans"/>
              </a:rPr>
              <a:t>:</a:t>
            </a:r>
            <a:r>
              <a:rPr lang="pt-BR" sz="1400" spc="-1" dirty="0">
                <a:solidFill>
                  <a:srgbClr val="000000"/>
                </a:solidFill>
                <a:latin typeface="Calibri"/>
                <a:ea typeface="DejaVu Sans"/>
              </a:rPr>
              <a:t> </a:t>
            </a:r>
            <a:r>
              <a:rPr lang="pt-BR" sz="1600" spc="-1" dirty="0">
                <a:solidFill>
                  <a:srgbClr val="000000"/>
                </a:solidFill>
                <a:highlight>
                  <a:srgbClr val="FFFF00"/>
                </a:highlight>
                <a:latin typeface="Calibri"/>
                <a:ea typeface="DejaVu Sans"/>
              </a:rPr>
              <a:t>Julia</a:t>
            </a:r>
            <a:r>
              <a:rPr lang="pt-BR" sz="1600" spc="-1" dirty="0">
                <a:solidFill>
                  <a:srgbClr val="000000"/>
                </a:solidFill>
                <a:latin typeface="Calibri"/>
                <a:ea typeface="DejaVu Sans"/>
              </a:rPr>
              <a:t> dirigia seu veículo na Rua 001, na cidade do Rio de Janeiro, quando </a:t>
            </a:r>
            <a:r>
              <a:rPr lang="pt-BR" sz="1600" b="1" u="sng" spc="-1" dirty="0">
                <a:solidFill>
                  <a:srgbClr val="000000"/>
                </a:solidFill>
                <a:latin typeface="Calibri"/>
                <a:ea typeface="DejaVu Sans"/>
              </a:rPr>
              <a:t>sofreu uma batida</a:t>
            </a:r>
            <a:r>
              <a:rPr lang="pt-BR" sz="1600" spc="-1" dirty="0">
                <a:solidFill>
                  <a:srgbClr val="000000"/>
                </a:solidFill>
                <a:latin typeface="Calibri"/>
                <a:ea typeface="DejaVu Sans"/>
              </a:rPr>
              <a:t>, na qual também se envolveu o veículo de </a:t>
            </a:r>
            <a:r>
              <a:rPr lang="pt-BR" sz="1600" spc="-1" dirty="0">
                <a:solidFill>
                  <a:srgbClr val="000000"/>
                </a:solidFill>
                <a:highlight>
                  <a:srgbClr val="FFFF00"/>
                </a:highlight>
                <a:latin typeface="Calibri"/>
                <a:ea typeface="DejaVu Sans"/>
              </a:rPr>
              <a:t>Marcos</a:t>
            </a:r>
            <a:r>
              <a:rPr lang="pt-BR" sz="1600" spc="-1" dirty="0">
                <a:solidFill>
                  <a:srgbClr val="000000"/>
                </a:solidFill>
                <a:latin typeface="Calibri"/>
                <a:ea typeface="DejaVu Sans"/>
              </a:rPr>
              <a:t>. O acidente lhe gerou danos materiais estimados em R$ 40.000,00, equivalentes ao conserto de seu automóvel. Marcos, por sua vez, </a:t>
            </a:r>
            <a:r>
              <a:rPr lang="pt-BR" sz="1600" b="1" u="sng" spc="-1" dirty="0">
                <a:solidFill>
                  <a:srgbClr val="000000"/>
                </a:solidFill>
                <a:latin typeface="Calibri"/>
                <a:ea typeface="DejaVu Sans"/>
              </a:rPr>
              <a:t>também</a:t>
            </a:r>
            <a:r>
              <a:rPr lang="pt-BR" sz="1600" spc="-1" dirty="0">
                <a:solidFill>
                  <a:srgbClr val="000000"/>
                </a:solidFill>
                <a:latin typeface="Calibri"/>
                <a:ea typeface="DejaVu Sans"/>
              </a:rPr>
              <a:t> teve parte de seu carro destruído, gastando R$ 30.000,00 para o conserto.</a:t>
            </a:r>
          </a:p>
          <a:p>
            <a:pPr algn="just">
              <a:lnSpc>
                <a:spcPct val="107000"/>
              </a:lnSpc>
              <a:spcAft>
                <a:spcPts val="800"/>
              </a:spcAft>
            </a:pPr>
            <a:r>
              <a:rPr lang="pt-BR" sz="1600" spc="-1" dirty="0">
                <a:solidFill>
                  <a:srgbClr val="000000"/>
                </a:solidFill>
                <a:latin typeface="Calibri"/>
                <a:ea typeface="DejaVu Sans"/>
              </a:rPr>
              <a:t>      Diante do ocorrido, Julia pagou as custas pertinentes e </a:t>
            </a:r>
            <a:r>
              <a:rPr lang="pt-BR" sz="1600" b="1" spc="-1" dirty="0">
                <a:solidFill>
                  <a:srgbClr val="000000"/>
                </a:solidFill>
                <a:highlight>
                  <a:srgbClr val="FFFF00"/>
                </a:highlight>
                <a:latin typeface="Calibri"/>
                <a:ea typeface="DejaVu Sans"/>
              </a:rPr>
              <a:t>ajuizou</a:t>
            </a:r>
            <a:r>
              <a:rPr lang="pt-BR" sz="1600" spc="-1" dirty="0">
                <a:solidFill>
                  <a:srgbClr val="000000"/>
                </a:solidFill>
                <a:highlight>
                  <a:srgbClr val="FFFF00"/>
                </a:highlight>
                <a:latin typeface="Calibri"/>
                <a:ea typeface="DejaVu Sans"/>
              </a:rPr>
              <a:t> </a:t>
            </a:r>
            <a:r>
              <a:rPr lang="pt-BR" sz="1600" b="1" spc="-1" dirty="0">
                <a:solidFill>
                  <a:srgbClr val="000000"/>
                </a:solidFill>
                <a:highlight>
                  <a:srgbClr val="FFFF00"/>
                </a:highlight>
                <a:latin typeface="Calibri"/>
                <a:ea typeface="DejaVu Sans"/>
              </a:rPr>
              <a:t>ação</a:t>
            </a:r>
            <a:r>
              <a:rPr lang="pt-BR" sz="1600" spc="-1" dirty="0">
                <a:solidFill>
                  <a:srgbClr val="000000"/>
                </a:solidFill>
                <a:latin typeface="Calibri"/>
                <a:ea typeface="DejaVu Sans"/>
              </a:rPr>
              <a:t> condenatória em face de Marcos, autuada sob o nº 111 e distribuída para a 8ª Vara Cível da Comarca da Capital do Estado do Rio de Janeiro, com o objetivo de obter indenização pelo valor equivalente ao conserto de seu automóvel, alegando que Marcos teria sido responsável pelo acidente, por dirigir acima da velocidade permitida. Julia informou, em sua petição inicial, </a:t>
            </a:r>
            <a:r>
              <a:rPr lang="pt-BR" sz="1600" u="sng" spc="-1" dirty="0">
                <a:solidFill>
                  <a:srgbClr val="000000"/>
                </a:solidFill>
                <a:latin typeface="Calibri"/>
                <a:ea typeface="DejaVu Sans"/>
              </a:rPr>
              <a:t>que não tinha interesse na designação de audiência de conciliação</a:t>
            </a:r>
            <a:r>
              <a:rPr lang="pt-BR" sz="1600" spc="-1" dirty="0">
                <a:solidFill>
                  <a:srgbClr val="000000"/>
                </a:solidFill>
                <a:latin typeface="Calibri"/>
                <a:ea typeface="DejaVu Sans"/>
              </a:rPr>
              <a:t>, inclusive porque já havia feito contato extrajudicial com Marcos, sem obter êxito nas negociações. Julia deu à causa o valor de R$ 1.000,00.</a:t>
            </a:r>
          </a:p>
          <a:p>
            <a:pPr algn="just">
              <a:lnSpc>
                <a:spcPct val="107000"/>
              </a:lnSpc>
              <a:spcAft>
                <a:spcPts val="800"/>
              </a:spcAft>
            </a:pPr>
            <a:r>
              <a:rPr lang="pt-BR" sz="1600" spc="-1" dirty="0">
                <a:solidFill>
                  <a:srgbClr val="000000"/>
                </a:solidFill>
                <a:latin typeface="Calibri"/>
                <a:ea typeface="DejaVu Sans"/>
              </a:rPr>
              <a:t>     Marcos recebeu a </a:t>
            </a:r>
            <a:r>
              <a:rPr lang="pt-BR" sz="1600" b="1" u="sng" spc="-1" dirty="0">
                <a:solidFill>
                  <a:srgbClr val="000000"/>
                </a:solidFill>
                <a:highlight>
                  <a:srgbClr val="00FF00"/>
                </a:highlight>
                <a:latin typeface="Calibri"/>
                <a:ea typeface="DejaVu Sans"/>
              </a:rPr>
              <a:t>carta de citação</a:t>
            </a:r>
            <a:r>
              <a:rPr lang="pt-BR" sz="1600" spc="-1" dirty="0">
                <a:solidFill>
                  <a:srgbClr val="000000"/>
                </a:solidFill>
                <a:latin typeface="Calibri"/>
                <a:ea typeface="DejaVu Sans"/>
              </a:rPr>
              <a:t> do processo pelo correio, no qual fora </a:t>
            </a:r>
            <a:r>
              <a:rPr lang="pt-BR" sz="1600" b="1" u="sng" spc="-1" dirty="0">
                <a:solidFill>
                  <a:srgbClr val="000000"/>
                </a:solidFill>
                <a:latin typeface="Calibri"/>
                <a:ea typeface="DejaVu Sans"/>
              </a:rPr>
              <a:t>dispensada a audiência inicial de conciliação</a:t>
            </a:r>
            <a:r>
              <a:rPr lang="pt-BR" sz="1600" spc="-1" dirty="0">
                <a:solidFill>
                  <a:srgbClr val="000000"/>
                </a:solidFill>
                <a:latin typeface="Calibri"/>
                <a:ea typeface="DejaVu Sans"/>
              </a:rPr>
              <a:t>, e procurou um advogado para representar seus interesses, </a:t>
            </a:r>
            <a:r>
              <a:rPr lang="pt-BR" sz="1600" b="1" spc="-1" dirty="0">
                <a:solidFill>
                  <a:srgbClr val="000000"/>
                </a:solidFill>
                <a:latin typeface="Calibri"/>
                <a:ea typeface="DejaVu Sans"/>
              </a:rPr>
              <a:t>dado que entende que a responsabilidade pelo acidente foi de Julia</a:t>
            </a:r>
            <a:r>
              <a:rPr lang="pt-BR" sz="1600" spc="-1" dirty="0">
                <a:solidFill>
                  <a:srgbClr val="000000"/>
                </a:solidFill>
                <a:latin typeface="Calibri"/>
                <a:ea typeface="DejaVu Sans"/>
              </a:rPr>
              <a:t>, que </a:t>
            </a:r>
            <a:r>
              <a:rPr lang="pt-BR" sz="1600" b="1" u="sng" spc="-1" dirty="0">
                <a:solidFill>
                  <a:srgbClr val="000000"/>
                </a:solidFill>
                <a:latin typeface="Calibri"/>
                <a:ea typeface="DejaVu Sans"/>
              </a:rPr>
              <a:t>estava dirigindo embriagada</a:t>
            </a:r>
            <a:r>
              <a:rPr lang="pt-BR" sz="1600" spc="-1" dirty="0">
                <a:solidFill>
                  <a:srgbClr val="000000"/>
                </a:solidFill>
                <a:latin typeface="Calibri"/>
                <a:ea typeface="DejaVu Sans"/>
              </a:rPr>
              <a:t>, como atestou o boletim de ocorrência, e que </a:t>
            </a:r>
            <a:r>
              <a:rPr lang="pt-BR" sz="1600" b="1" spc="-1" dirty="0">
                <a:solidFill>
                  <a:srgbClr val="000000"/>
                </a:solidFill>
                <a:latin typeface="Calibri"/>
                <a:ea typeface="DejaVu Sans"/>
              </a:rPr>
              <a:t>ultrapassou o sinal vermelho</a:t>
            </a:r>
            <a:r>
              <a:rPr lang="pt-BR" sz="1600" spc="-1" dirty="0">
                <a:solidFill>
                  <a:srgbClr val="000000"/>
                </a:solidFill>
                <a:latin typeface="Calibri"/>
                <a:ea typeface="DejaVu Sans"/>
              </a:rPr>
              <a:t>. Entende que, no pior cenário, ambos concorreram para o acidente, porque, apesar de estar 5% acima do limite de velocidade, Julia teve maior responsabilidade, pelos motivos expostos.</a:t>
            </a:r>
          </a:p>
          <a:p>
            <a:pPr algn="just">
              <a:lnSpc>
                <a:spcPct val="107000"/>
              </a:lnSpc>
              <a:spcAft>
                <a:spcPts val="800"/>
              </a:spcAft>
            </a:pPr>
            <a:r>
              <a:rPr lang="pt-BR" sz="1600" spc="-1" dirty="0">
                <a:solidFill>
                  <a:srgbClr val="000000"/>
                </a:solidFill>
                <a:latin typeface="Calibri"/>
                <a:ea typeface="DejaVu Sans"/>
              </a:rPr>
              <a:t>      Aproveitando a oportunidade, </a:t>
            </a:r>
            <a:r>
              <a:rPr lang="pt-BR" sz="1600" b="1" spc="-1" dirty="0">
                <a:solidFill>
                  <a:srgbClr val="000000"/>
                </a:solidFill>
                <a:highlight>
                  <a:srgbClr val="00FF00"/>
                </a:highlight>
                <a:latin typeface="Calibri"/>
                <a:ea typeface="DejaVu Sans"/>
              </a:rPr>
              <a:t>MARCOS PRETENDE OBTER DE JULIA INDENIZAÇÃO EM VALOR EQUIVALENTE AO QUE DISPENDEU PELO CONSERTO DO VEÍCULO</a:t>
            </a:r>
            <a:r>
              <a:rPr lang="pt-BR" sz="1600" spc="-1" dirty="0">
                <a:solidFill>
                  <a:srgbClr val="000000"/>
                </a:solidFill>
                <a:latin typeface="Calibri"/>
                <a:ea typeface="DejaVu Sans"/>
              </a:rPr>
              <a:t>. Marcos não tem interesse na realização de conciliação.</a:t>
            </a:r>
          </a:p>
          <a:p>
            <a:pPr algn="just">
              <a:lnSpc>
                <a:spcPct val="107000"/>
              </a:lnSpc>
              <a:spcAft>
                <a:spcPts val="800"/>
              </a:spcAft>
            </a:pPr>
            <a:r>
              <a:rPr lang="pt-BR" sz="1600" spc="-1" dirty="0">
                <a:solidFill>
                  <a:srgbClr val="000000"/>
                </a:solidFill>
                <a:latin typeface="Calibri"/>
                <a:ea typeface="DejaVu Sans"/>
              </a:rPr>
              <a:t>     Na qualidade de </a:t>
            </a:r>
            <a:r>
              <a:rPr lang="pt-BR" sz="1600" b="1" spc="-1" dirty="0">
                <a:solidFill>
                  <a:srgbClr val="000000"/>
                </a:solidFill>
                <a:latin typeface="Calibri"/>
                <a:ea typeface="DejaVu Sans"/>
              </a:rPr>
              <a:t>advogado(a) de Marcos, elabore a peça processual cabível para defender seus interesses</a:t>
            </a:r>
            <a:r>
              <a:rPr lang="pt-BR" sz="1600" spc="-1" dirty="0">
                <a:solidFill>
                  <a:srgbClr val="000000"/>
                </a:solidFill>
                <a:latin typeface="Calibri"/>
                <a:ea typeface="DejaVu Sans"/>
              </a:rPr>
              <a:t>, indicando seus requisitos e fundamentos, nos termos da legislação vigente. Considere que o aviso de recebimento da carta de citação de Marcos foi </a:t>
            </a:r>
            <a:r>
              <a:rPr lang="pt-BR" sz="1600" b="1" u="sng" spc="-1" dirty="0">
                <a:solidFill>
                  <a:srgbClr val="000000"/>
                </a:solidFill>
                <a:latin typeface="Calibri"/>
                <a:ea typeface="DejaVu Sans"/>
              </a:rPr>
              <a:t>juntado</a:t>
            </a:r>
            <a:r>
              <a:rPr lang="pt-BR" sz="1600" spc="-1" dirty="0">
                <a:solidFill>
                  <a:srgbClr val="000000"/>
                </a:solidFill>
                <a:latin typeface="Calibri"/>
                <a:ea typeface="DejaVu Sans"/>
              </a:rPr>
              <a:t> aos autos no dia 04/02/19 (segunda-feira), e que não há feriados no mês de fevereiro.</a:t>
            </a:r>
            <a:r>
              <a:rPr lang="pt-BR" sz="1200" b="1" spc="-1" dirty="0">
                <a:solidFill>
                  <a:srgbClr val="000000"/>
                </a:solidFill>
                <a:highlight>
                  <a:srgbClr val="00FF00"/>
                </a:highlight>
                <a:latin typeface="Calibri"/>
                <a:ea typeface="DejaVu Sans"/>
              </a:rPr>
              <a:t> PEÇA? PRAZO? ENDEREÇAMENTO? DEFESA: PRELIMINAR E MÉRITO? PEDIDOS?</a:t>
            </a:r>
          </a:p>
          <a:p>
            <a:pPr algn="just">
              <a:lnSpc>
                <a:spcPct val="107000"/>
              </a:lnSpc>
              <a:spcAft>
                <a:spcPts val="800"/>
              </a:spcAft>
            </a:pPr>
            <a:endParaRPr lang="pt-BR" sz="1400" spc="-1" dirty="0">
              <a:solidFill>
                <a:srgbClr val="000000"/>
              </a:solidFill>
              <a:latin typeface="Calibri"/>
              <a:ea typeface="DejaVu Sans"/>
            </a:endParaRPr>
          </a:p>
        </p:txBody>
      </p:sp>
    </p:spTree>
    <p:extLst>
      <p:ext uri="{BB962C8B-B14F-4D97-AF65-F5344CB8AC3E}">
        <p14:creationId xmlns:p14="http://schemas.microsoft.com/office/powerpoint/2010/main" val="408878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pt-BR" sz="1200" b="1" spc="-1" dirty="0">
                <a:solidFill>
                  <a:srgbClr val="000000"/>
                </a:solidFill>
                <a:highlight>
                  <a:srgbClr val="00FF00"/>
                </a:highlight>
                <a:latin typeface="Calibri"/>
                <a:ea typeface="DejaVu Sans"/>
              </a:rPr>
              <a:t>GABARITO OAB:</a:t>
            </a:r>
            <a:r>
              <a:rPr lang="pt-BR" sz="1200" b="1" spc="-1" dirty="0">
                <a:solidFill>
                  <a:srgbClr val="000000"/>
                </a:solidFill>
                <a:highlight>
                  <a:srgbClr val="FFFF00"/>
                </a:highlight>
                <a:latin typeface="Calibri"/>
                <a:ea typeface="DejaVu Sans"/>
              </a:rPr>
              <a:t> PEÇA PROCESSUAL</a:t>
            </a:r>
            <a:r>
              <a:rPr lang="pt-BR" sz="1200" b="1" spc="-1" dirty="0">
                <a:solidFill>
                  <a:srgbClr val="000000"/>
                </a:solidFill>
                <a:latin typeface="Calibri"/>
                <a:ea typeface="DejaVu Sans"/>
              </a:rPr>
              <a:t>:</a:t>
            </a:r>
            <a:r>
              <a:rPr lang="pt-BR" sz="1200" spc="-1" dirty="0">
                <a:solidFill>
                  <a:srgbClr val="000000"/>
                </a:solidFill>
                <a:latin typeface="Calibri"/>
                <a:ea typeface="DejaVu Sans"/>
              </a:rPr>
              <a:t> contestação (art. 335 do CPC) </a:t>
            </a:r>
            <a:r>
              <a:rPr lang="pt-BR" sz="1200" spc="-1" dirty="0">
                <a:solidFill>
                  <a:srgbClr val="000000"/>
                </a:solidFill>
                <a:highlight>
                  <a:srgbClr val="FF00FF"/>
                </a:highlight>
                <a:latin typeface="Calibri"/>
                <a:ea typeface="DejaVu Sans"/>
              </a:rPr>
              <a:t>com reconvenção (Art. 343 do CPC)</a:t>
            </a:r>
          </a:p>
          <a:p>
            <a:pPr algn="just">
              <a:lnSpc>
                <a:spcPct val="107000"/>
              </a:lnSpc>
              <a:spcAft>
                <a:spcPts val="800"/>
              </a:spcAft>
            </a:pPr>
            <a:r>
              <a:rPr lang="pt-BR" sz="1200" b="1" spc="-1" dirty="0">
                <a:solidFill>
                  <a:srgbClr val="000000"/>
                </a:solidFill>
                <a:highlight>
                  <a:srgbClr val="FFFF00"/>
                </a:highlight>
                <a:latin typeface="Calibri"/>
                <a:ea typeface="DejaVu Sans"/>
              </a:rPr>
              <a:t>PRAZO:</a:t>
            </a:r>
            <a:r>
              <a:rPr lang="pt-BR" sz="1200" spc="-1" dirty="0">
                <a:solidFill>
                  <a:srgbClr val="000000"/>
                </a:solidFill>
                <a:latin typeface="Calibri"/>
                <a:ea typeface="DejaVu Sans"/>
              </a:rPr>
              <a:t> 15 dias úteis (Art. 219 do CPC) a partir da juntada do AR relativo à carta de citação (Art. 335 e Art. 231, inciso I, CPC) dia 25/02/19.</a:t>
            </a:r>
          </a:p>
          <a:p>
            <a:pPr algn="just">
              <a:lnSpc>
                <a:spcPct val="107000"/>
              </a:lnSpc>
              <a:spcAft>
                <a:spcPts val="800"/>
              </a:spcAft>
            </a:pPr>
            <a:r>
              <a:rPr lang="pt-BR" sz="1200" b="1" spc="-1" dirty="0">
                <a:solidFill>
                  <a:srgbClr val="000000"/>
                </a:solidFill>
                <a:highlight>
                  <a:srgbClr val="FFFF00"/>
                </a:highlight>
                <a:latin typeface="Calibri"/>
                <a:ea typeface="DejaVu Sans"/>
              </a:rPr>
              <a:t>ENDEREÇAMENTO</a:t>
            </a:r>
            <a:r>
              <a:rPr lang="pt-BR" sz="1200" spc="-1" dirty="0">
                <a:solidFill>
                  <a:srgbClr val="000000"/>
                </a:solidFill>
                <a:latin typeface="Calibri"/>
                <a:ea typeface="DejaVu Sans"/>
              </a:rPr>
              <a:t> 8ª Vara Cível da Comarca da Capital do Estado do Rio de Janeiro - processo nº 111</a:t>
            </a:r>
          </a:p>
          <a:p>
            <a:pPr algn="just">
              <a:lnSpc>
                <a:spcPct val="107000"/>
              </a:lnSpc>
              <a:spcAft>
                <a:spcPts val="800"/>
              </a:spcAft>
            </a:pPr>
            <a:r>
              <a:rPr lang="pt-BR" sz="1200" b="1" spc="-1" dirty="0">
                <a:solidFill>
                  <a:srgbClr val="000000"/>
                </a:solidFill>
                <a:highlight>
                  <a:srgbClr val="FFFF00"/>
                </a:highlight>
                <a:latin typeface="Calibri"/>
                <a:ea typeface="DejaVu Sans"/>
              </a:rPr>
              <a:t>DEFESA</a:t>
            </a:r>
            <a:r>
              <a:rPr lang="pt-BR" sz="1200" spc="-1" dirty="0">
                <a:solidFill>
                  <a:srgbClr val="000000"/>
                </a:solidFill>
                <a:latin typeface="Calibri"/>
                <a:ea typeface="DejaVu Sans"/>
              </a:rPr>
              <a:t>: </a:t>
            </a:r>
            <a:r>
              <a:rPr lang="pt-BR" sz="1200" b="1" u="sng" spc="-1" dirty="0">
                <a:solidFill>
                  <a:srgbClr val="000000"/>
                </a:solidFill>
                <a:latin typeface="Calibri"/>
                <a:ea typeface="DejaVu Sans"/>
              </a:rPr>
              <a:t>PRELIMINAR</a:t>
            </a:r>
            <a:r>
              <a:rPr lang="pt-BR" sz="1200" spc="-1" dirty="0">
                <a:solidFill>
                  <a:srgbClr val="000000"/>
                </a:solidFill>
                <a:latin typeface="Calibri"/>
                <a:ea typeface="DejaVu Sans"/>
              </a:rPr>
              <a:t>: incorreção do valor da causa, que deve corresponder ao proveito econômico pretendido por Julia, nos termos do Art. 292, inciso V, do CPC (ou seja, R$ 40.000,00). </a:t>
            </a:r>
            <a:r>
              <a:rPr lang="pt-BR" sz="1200" b="1" u="sng" spc="-1" dirty="0">
                <a:solidFill>
                  <a:srgbClr val="000000"/>
                </a:solidFill>
                <a:latin typeface="Calibri"/>
                <a:ea typeface="DejaVu Sans"/>
              </a:rPr>
              <a:t>MÉRITO</a:t>
            </a:r>
            <a:r>
              <a:rPr lang="pt-BR" sz="1200" spc="-1" dirty="0">
                <a:solidFill>
                  <a:srgbClr val="000000"/>
                </a:solidFill>
                <a:latin typeface="Calibri"/>
                <a:ea typeface="DejaVu Sans"/>
              </a:rPr>
              <a:t> da contestação, deverá indicar como os fatos ocorreram, defendendo a ausência de responsabilidade pelo acidente, porque não praticou ilícito (Art. 927 e Art. 186 do Código Civil), imputando à Julia a responsabilidade exclusiva pelo acidente. Subsidiariamente, deve defender a responsabilidade concorrente de Julia (Art. 945 do CC) + </a:t>
            </a:r>
            <a:r>
              <a:rPr lang="pt-BR" sz="1200" b="1" u="sng" spc="-1" dirty="0">
                <a:solidFill>
                  <a:srgbClr val="000000"/>
                </a:solidFill>
                <a:latin typeface="Calibri"/>
                <a:ea typeface="DejaVu Sans"/>
              </a:rPr>
              <a:t>RECONVENÇÃO</a:t>
            </a:r>
            <a:r>
              <a:rPr lang="pt-BR" sz="1200" spc="-1" dirty="0">
                <a:solidFill>
                  <a:srgbClr val="000000"/>
                </a:solidFill>
                <a:latin typeface="Calibri"/>
                <a:ea typeface="DejaVu Sans"/>
              </a:rPr>
              <a:t>, deverá reiterar a responsabilidade de Julia, e demonstrar os prejuízos sofridos com o conserto de seu veículo, comprovando-o com notas fiscais e comprovantes de pagamento dos R$ 30.000,00, para comprovar a extensão do dano (Art. 944 do Código Civil).</a:t>
            </a:r>
          </a:p>
          <a:p>
            <a:pPr algn="just">
              <a:lnSpc>
                <a:spcPct val="107000"/>
              </a:lnSpc>
              <a:spcAft>
                <a:spcPts val="800"/>
              </a:spcAft>
            </a:pPr>
            <a:r>
              <a:rPr lang="pt-BR" sz="1200" b="1" spc="-1" dirty="0">
                <a:solidFill>
                  <a:srgbClr val="000000"/>
                </a:solidFill>
                <a:highlight>
                  <a:srgbClr val="FFFF00"/>
                </a:highlight>
                <a:latin typeface="Calibri"/>
                <a:ea typeface="DejaVu Sans"/>
              </a:rPr>
              <a:t>PEDIDOS</a:t>
            </a:r>
            <a:r>
              <a:rPr lang="pt-BR" sz="1200" spc="-1" dirty="0">
                <a:solidFill>
                  <a:srgbClr val="000000"/>
                </a:solidFill>
                <a:latin typeface="Calibri"/>
                <a:ea typeface="DejaVu Sans"/>
              </a:rPr>
              <a:t>: improcedência do pedido de Julia, ou subsidiariamente, o reconhecimento de culpa concorrente, reduzindo-se o valor da indenização. Deve requerer também a procedência do pedido reconvencional + PROVAS + VALOR DA CAUSA DA RECONVENÇÃO R$ 30.000,00</a:t>
            </a:r>
          </a:p>
        </p:txBody>
      </p:sp>
      <p:graphicFrame>
        <p:nvGraphicFramePr>
          <p:cNvPr id="2" name="Objeto 1">
            <a:extLst>
              <a:ext uri="{FF2B5EF4-FFF2-40B4-BE49-F238E27FC236}">
                <a16:creationId xmlns:a16="http://schemas.microsoft.com/office/drawing/2014/main" id="{33BB0851-1831-1BC0-55E4-0C49ADF00D31}"/>
              </a:ext>
            </a:extLst>
          </p:cNvPr>
          <p:cNvGraphicFramePr>
            <a:graphicFrameLocks noChangeAspect="1"/>
          </p:cNvGraphicFramePr>
          <p:nvPr>
            <p:extLst>
              <p:ext uri="{D42A27DB-BD31-4B8C-83A1-F6EECF244321}">
                <p14:modId xmlns:p14="http://schemas.microsoft.com/office/powerpoint/2010/main" val="3568121924"/>
              </p:ext>
            </p:extLst>
          </p:nvPr>
        </p:nvGraphicFramePr>
        <p:xfrm>
          <a:off x="0" y="2608976"/>
          <a:ext cx="4764947" cy="4249024"/>
        </p:xfrm>
        <a:graphic>
          <a:graphicData uri="http://schemas.openxmlformats.org/presentationml/2006/ole">
            <mc:AlternateContent xmlns:mc="http://schemas.openxmlformats.org/markup-compatibility/2006">
              <mc:Choice xmlns:v="urn:schemas-microsoft-com:vml" Requires="v">
                <p:oleObj name="Bitmap Image" r:id="rId2" imgW="5837040" imgH="3809880" progId="PBrush">
                  <p:embed/>
                </p:oleObj>
              </mc:Choice>
              <mc:Fallback>
                <p:oleObj name="Bitmap Image" r:id="rId2" imgW="5837040" imgH="3809880" progId="PBrush">
                  <p:embed/>
                  <p:pic>
                    <p:nvPicPr>
                      <p:cNvPr id="2" name="Objeto 1">
                        <a:extLst>
                          <a:ext uri="{FF2B5EF4-FFF2-40B4-BE49-F238E27FC236}">
                            <a16:creationId xmlns:a16="http://schemas.microsoft.com/office/drawing/2014/main" id="{33BB0851-1831-1BC0-55E4-0C49ADF00D31}"/>
                          </a:ext>
                        </a:extLst>
                      </p:cNvPr>
                      <p:cNvPicPr/>
                      <p:nvPr/>
                    </p:nvPicPr>
                    <p:blipFill>
                      <a:blip r:embed="rId3"/>
                      <a:stretch>
                        <a:fillRect/>
                      </a:stretch>
                    </p:blipFill>
                    <p:spPr>
                      <a:xfrm>
                        <a:off x="0" y="2608976"/>
                        <a:ext cx="4764947" cy="4249024"/>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6330175-CF92-6505-697A-D361D22E5561}"/>
              </a:ext>
            </a:extLst>
          </p:cNvPr>
          <p:cNvGraphicFramePr>
            <a:graphicFrameLocks noChangeAspect="1"/>
          </p:cNvGraphicFramePr>
          <p:nvPr>
            <p:extLst>
              <p:ext uri="{D42A27DB-BD31-4B8C-83A1-F6EECF244321}">
                <p14:modId xmlns:p14="http://schemas.microsoft.com/office/powerpoint/2010/main" val="2195449574"/>
              </p:ext>
            </p:extLst>
          </p:nvPr>
        </p:nvGraphicFramePr>
        <p:xfrm>
          <a:off x="4837935" y="2608976"/>
          <a:ext cx="4306065" cy="4249024"/>
        </p:xfrm>
        <a:graphic>
          <a:graphicData uri="http://schemas.openxmlformats.org/presentationml/2006/ole">
            <mc:AlternateContent xmlns:mc="http://schemas.openxmlformats.org/markup-compatibility/2006">
              <mc:Choice xmlns:v="urn:schemas-microsoft-com:vml" Requires="v">
                <p:oleObj name="Bitmap Image" r:id="rId4" imgW="5783760" imgH="3596760" progId="PBrush">
                  <p:embed/>
                </p:oleObj>
              </mc:Choice>
              <mc:Fallback>
                <p:oleObj name="Bitmap Image" r:id="rId4" imgW="5783760" imgH="3596760" progId="PBrush">
                  <p:embed/>
                  <p:pic>
                    <p:nvPicPr>
                      <p:cNvPr id="3" name="Objeto 2">
                        <a:extLst>
                          <a:ext uri="{FF2B5EF4-FFF2-40B4-BE49-F238E27FC236}">
                            <a16:creationId xmlns:a16="http://schemas.microsoft.com/office/drawing/2014/main" id="{E6330175-CF92-6505-697A-D361D22E5561}"/>
                          </a:ext>
                        </a:extLst>
                      </p:cNvPr>
                      <p:cNvPicPr/>
                      <p:nvPr/>
                    </p:nvPicPr>
                    <p:blipFill>
                      <a:blip r:embed="rId5"/>
                      <a:stretch>
                        <a:fillRect/>
                      </a:stretch>
                    </p:blipFill>
                    <p:spPr>
                      <a:xfrm>
                        <a:off x="4837935" y="2608976"/>
                        <a:ext cx="4306065" cy="4249024"/>
                      </a:xfrm>
                      <a:prstGeom prst="rect">
                        <a:avLst/>
                      </a:prstGeom>
                    </p:spPr>
                  </p:pic>
                </p:oleObj>
              </mc:Fallback>
            </mc:AlternateContent>
          </a:graphicData>
        </a:graphic>
      </p:graphicFrame>
    </p:spTree>
    <p:extLst>
      <p:ext uri="{BB962C8B-B14F-4D97-AF65-F5344CB8AC3E}">
        <p14:creationId xmlns:p14="http://schemas.microsoft.com/office/powerpoint/2010/main" val="19367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0"/>
            <a:ext cx="9143999" cy="6858000"/>
          </a:xfrm>
        </p:spPr>
        <p:txBody>
          <a:bodyPr>
            <a:noAutofit/>
          </a:bodyPr>
          <a:lstStyle/>
          <a:p>
            <a:pPr marL="0" indent="0" algn="ctr">
              <a:buNone/>
            </a:pPr>
            <a:r>
              <a:rPr lang="pt-BR" sz="1500" dirty="0">
                <a:highlight>
                  <a:srgbClr val="FFFFFF"/>
                </a:highlight>
                <a:latin typeface="Avenir Next LT Pro" panose="020B0504020202020204" pitchFamily="34" charset="0"/>
              </a:rPr>
              <a:t>SENTENÇA resumida proc. 1025125-52.2019.8.26.0562</a:t>
            </a:r>
          </a:p>
          <a:p>
            <a:pPr marL="0" indent="0" algn="just">
              <a:buNone/>
            </a:pPr>
            <a:r>
              <a:rPr lang="pt-BR" sz="1500" dirty="0">
                <a:highlight>
                  <a:srgbClr val="FFFFFF"/>
                </a:highlight>
                <a:latin typeface="Avenir Next LT Pro" panose="020B0504020202020204" pitchFamily="34" charset="0"/>
              </a:rPr>
              <a:t>	</a:t>
            </a:r>
            <a:r>
              <a:rPr lang="pt-BR" sz="1600" dirty="0">
                <a:highlight>
                  <a:srgbClr val="FFFFFF"/>
                </a:highlight>
                <a:latin typeface="Avenir Next LT Pro" panose="020B0504020202020204" pitchFamily="34" charset="0"/>
              </a:rPr>
              <a:t>Vistos. Cuida-se de </a:t>
            </a:r>
            <a:r>
              <a:rPr lang="pt-BR" sz="1600" b="1" dirty="0">
                <a:highlight>
                  <a:srgbClr val="FFFFFF"/>
                </a:highlight>
                <a:latin typeface="Avenir Next LT Pro" panose="020B0504020202020204" pitchFamily="34" charset="0"/>
              </a:rPr>
              <a:t>ação indenizatória</a:t>
            </a:r>
            <a:r>
              <a:rPr lang="pt-BR" sz="1600" dirty="0">
                <a:highlight>
                  <a:srgbClr val="FFFFFF"/>
                </a:highlight>
                <a:latin typeface="Avenir Next LT Pro" panose="020B0504020202020204" pitchFamily="34" charset="0"/>
              </a:rPr>
              <a:t> </a:t>
            </a:r>
            <a:r>
              <a:rPr lang="pt-BR" sz="1600" b="1" dirty="0">
                <a:highlight>
                  <a:srgbClr val="FFFFFF"/>
                </a:highlight>
                <a:latin typeface="Avenir Next LT Pro" panose="020B0504020202020204" pitchFamily="34" charset="0"/>
              </a:rPr>
              <a:t>movida por EDSON</a:t>
            </a:r>
            <a:r>
              <a:rPr lang="pt-BR" sz="1600" dirty="0">
                <a:highlight>
                  <a:srgbClr val="FFFFFF"/>
                </a:highlight>
                <a:latin typeface="Avenir Next LT Pro" panose="020B0504020202020204" pitchFamily="34" charset="0"/>
              </a:rPr>
              <a:t> </a:t>
            </a:r>
            <a:r>
              <a:rPr lang="pt-BR" sz="1600" u="sng" dirty="0">
                <a:highlight>
                  <a:srgbClr val="FFFFFF"/>
                </a:highlight>
                <a:latin typeface="Avenir Next LT Pro" panose="020B0504020202020204" pitchFamily="34" charset="0"/>
              </a:rPr>
              <a:t>contra</a:t>
            </a:r>
            <a:r>
              <a:rPr lang="pt-BR" sz="1600" dirty="0">
                <a:highlight>
                  <a:srgbClr val="FFFFFF"/>
                </a:highlight>
                <a:latin typeface="Avenir Next LT Pro" panose="020B0504020202020204" pitchFamily="34" charset="0"/>
              </a:rPr>
              <a:t> </a:t>
            </a:r>
            <a:r>
              <a:rPr lang="pt-BR" sz="1600" b="1" dirty="0">
                <a:highlight>
                  <a:srgbClr val="FFFFFF"/>
                </a:highlight>
                <a:latin typeface="Avenir Next LT Pro" panose="020B0504020202020204" pitchFamily="34" charset="0"/>
              </a:rPr>
              <a:t>JOSIAS</a:t>
            </a:r>
            <a:r>
              <a:rPr lang="pt-BR" sz="1600" dirty="0">
                <a:highlight>
                  <a:srgbClr val="FFFFFF"/>
                </a:highlight>
                <a:latin typeface="Avenir Next LT Pro" panose="020B0504020202020204" pitchFamily="34" charset="0"/>
              </a:rPr>
              <a:t>. Basicamente, afirmam que residem no mesmo condomínio e que vem sendo </a:t>
            </a:r>
            <a:r>
              <a:rPr lang="pt-BR" sz="1600" u="sng" dirty="0">
                <a:highlight>
                  <a:srgbClr val="FFFFFF"/>
                </a:highlight>
                <a:latin typeface="Avenir Next LT Pro" panose="020B0504020202020204" pitchFamily="34" charset="0"/>
              </a:rPr>
              <a:t>vítimas de acusações, ameaças</a:t>
            </a:r>
            <a:r>
              <a:rPr lang="pt-BR" sz="1600" dirty="0">
                <a:highlight>
                  <a:srgbClr val="FFFFFF"/>
                </a:highlight>
                <a:latin typeface="Avenir Next LT Pro" panose="020B0504020202020204" pitchFamily="34" charset="0"/>
              </a:rPr>
              <a:t> e injúrias praticadas pelo Requerido e pretendem ser indenizados pelos danos morais. Com a inicial </a:t>
            </a:r>
            <a:r>
              <a:rPr lang="pt-BR" sz="1600" b="1" dirty="0">
                <a:highlight>
                  <a:srgbClr val="FFFFFF"/>
                </a:highlight>
                <a:latin typeface="Avenir Next LT Pro" panose="020B0504020202020204" pitchFamily="34" charset="0"/>
              </a:rPr>
              <a:t>vieram os documentos</a:t>
            </a:r>
            <a:r>
              <a:rPr lang="pt-BR" sz="1600" dirty="0">
                <a:highlight>
                  <a:srgbClr val="FFFFFF"/>
                </a:highlight>
                <a:latin typeface="Avenir Next LT Pro" panose="020B0504020202020204" pitchFamily="34" charset="0"/>
              </a:rPr>
              <a:t> .... </a:t>
            </a:r>
            <a:r>
              <a:rPr lang="pt-BR" sz="1600" u="sng" dirty="0">
                <a:highlight>
                  <a:srgbClr val="FFFFFF"/>
                </a:highlight>
                <a:latin typeface="Avenir Next LT Pro" panose="020B0504020202020204" pitchFamily="34" charset="0"/>
              </a:rPr>
              <a:t>Regularmente citado</a:t>
            </a:r>
            <a:r>
              <a:rPr lang="pt-BR" sz="1600" dirty="0">
                <a:highlight>
                  <a:srgbClr val="FFFFFF"/>
                </a:highlight>
                <a:latin typeface="Avenir Next LT Pro" panose="020B0504020202020204" pitchFamily="34" charset="0"/>
              </a:rPr>
              <a:t>, o Requerido </a:t>
            </a:r>
            <a:r>
              <a:rPr lang="pt-BR" sz="1600" b="1" dirty="0">
                <a:highlight>
                  <a:srgbClr val="FFFFFF"/>
                </a:highlight>
                <a:latin typeface="Avenir Next LT Pro" panose="020B0504020202020204" pitchFamily="34" charset="0"/>
              </a:rPr>
              <a:t>apresentou sua contestação </a:t>
            </a:r>
            <a:r>
              <a:rPr lang="pt-BR" sz="1600" u="sng" dirty="0">
                <a:highlight>
                  <a:srgbClr val="FFFFFF"/>
                </a:highlight>
                <a:latin typeface="Avenir Next LT Pro" panose="020B0504020202020204" pitchFamily="34" charset="0"/>
              </a:rPr>
              <a:t>arguindo preliminares</a:t>
            </a:r>
            <a:r>
              <a:rPr lang="pt-BR" sz="1600" dirty="0">
                <a:highlight>
                  <a:srgbClr val="FFFFFF"/>
                </a:highlight>
                <a:latin typeface="Avenir Next LT Pro" panose="020B0504020202020204" pitchFamily="34" charset="0"/>
              </a:rPr>
              <a:t>. No </a:t>
            </a:r>
            <a:r>
              <a:rPr lang="pt-BR" sz="1600" b="1" dirty="0">
                <a:highlight>
                  <a:srgbClr val="FFFFFF"/>
                </a:highlight>
                <a:latin typeface="Avenir Next LT Pro" panose="020B0504020202020204" pitchFamily="34" charset="0"/>
              </a:rPr>
              <a:t>mesmo ato</a:t>
            </a:r>
            <a:r>
              <a:rPr lang="pt-BR" sz="1600" dirty="0">
                <a:highlight>
                  <a:srgbClr val="FFFFFF"/>
                </a:highlight>
                <a:latin typeface="Avenir Next LT Pro" panose="020B0504020202020204" pitchFamily="34" charset="0"/>
              </a:rPr>
              <a:t>, aliás, formulou </a:t>
            </a:r>
            <a:r>
              <a:rPr lang="pt-BR" sz="1600" b="1" u="sng" dirty="0">
                <a:highlight>
                  <a:srgbClr val="FFFFFF"/>
                </a:highlight>
                <a:latin typeface="Avenir Next LT Pro" panose="020B0504020202020204" pitchFamily="34" charset="0"/>
              </a:rPr>
              <a:t>pedido reconvencional</a:t>
            </a:r>
            <a:r>
              <a:rPr lang="pt-BR" sz="1600" dirty="0">
                <a:highlight>
                  <a:srgbClr val="FFFFFF"/>
                </a:highlight>
                <a:latin typeface="Avenir Next LT Pro" panose="020B0504020202020204" pitchFamily="34" charset="0"/>
              </a:rPr>
              <a:t> por entender que foi submetido à constrangimento em razão de condutas praticadas pelos Requerentes, entendendo ser merecedor de indenização por danos morais. ... A reconvenção foi distribuída ... Há réplica ... Os Requerentes Reconvindos apresentaram ainda contestação à reconvenção. As partes especificaram provas. </a:t>
            </a:r>
            <a:r>
              <a:rPr lang="pt-BR" sz="1600" u="sng" dirty="0">
                <a:highlight>
                  <a:srgbClr val="FFFFFF"/>
                </a:highlight>
                <a:latin typeface="Avenir Next LT Pro" panose="020B0504020202020204" pitchFamily="34" charset="0"/>
              </a:rPr>
              <a:t>O processo foi saneado</a:t>
            </a:r>
            <a:r>
              <a:rPr lang="pt-BR" sz="1600" dirty="0">
                <a:highlight>
                  <a:srgbClr val="FFFFFF"/>
                </a:highlight>
                <a:latin typeface="Avenir Next LT Pro" panose="020B0504020202020204" pitchFamily="34" charset="0"/>
              </a:rPr>
              <a:t> ... Em audiência de instrução .., foi colhida a prova oral.</a:t>
            </a:r>
          </a:p>
          <a:p>
            <a:pPr marL="0" indent="0" algn="just">
              <a:buNone/>
            </a:pPr>
            <a:r>
              <a:rPr lang="pt-BR" sz="1600" dirty="0">
                <a:highlight>
                  <a:srgbClr val="FFFFFF"/>
                </a:highlight>
                <a:latin typeface="Avenir Next LT Pro" panose="020B0504020202020204" pitchFamily="34" charset="0"/>
              </a:rPr>
              <a:t>	É o relatório. Encerrada a instrução, passo desde já ao julgamento da lide. O Requerido teria lhes ofendido, acusado e ameaçado ... passado a ofender moralmente Edson, com os seguintes adjetivos: "puto", "seu </a:t>
            </a:r>
            <a:r>
              <a:rPr lang="pt-BR" sz="1600" dirty="0" err="1">
                <a:highlight>
                  <a:srgbClr val="FFFFFF"/>
                </a:highlight>
                <a:latin typeface="Avenir Next LT Pro" panose="020B0504020202020204" pitchFamily="34" charset="0"/>
              </a:rPr>
              <a:t>viado</a:t>
            </a:r>
            <a:r>
              <a:rPr lang="pt-BR" sz="1600" dirty="0">
                <a:highlight>
                  <a:srgbClr val="FFFFFF"/>
                </a:highlight>
                <a:latin typeface="Avenir Next LT Pro" panose="020B0504020202020204" pitchFamily="34" charset="0"/>
              </a:rPr>
              <a:t>", "filho da puta" (sic), isto em alto tom de voz... Assim, há prova robusta de que de fato o Requerido ofendeu o Requerente.</a:t>
            </a:r>
          </a:p>
          <a:p>
            <a:pPr marL="0" indent="0" algn="just">
              <a:buNone/>
            </a:pPr>
            <a:r>
              <a:rPr lang="pt-BR" sz="1600" dirty="0">
                <a:highlight>
                  <a:srgbClr val="FFFFFF"/>
                </a:highlight>
                <a:latin typeface="Avenir Next LT Pro" panose="020B0504020202020204" pitchFamily="34" charset="0"/>
              </a:rPr>
              <a:t>	Confira-se, em caso semelhante: TJSP  Apelação 1006823-68.2018.8.26.0704</a:t>
            </a:r>
          </a:p>
          <a:p>
            <a:pPr marL="0" indent="0" algn="just">
              <a:buNone/>
            </a:pPr>
            <a:r>
              <a:rPr lang="pt-BR" sz="1600" dirty="0">
                <a:highlight>
                  <a:srgbClr val="FFFFFF"/>
                </a:highlight>
                <a:latin typeface="Avenir Next LT Pro" panose="020B0504020202020204" pitchFamily="34" charset="0"/>
              </a:rPr>
              <a:t>	De outra banda, não há como se reconhecer que o Requerente Reconvindo tenha praticado qualquer ato ilícito capaz de gerar direito à indenização em favor do Requerido Reconvinte, tratando-se de mero exercício regular do direito.</a:t>
            </a:r>
          </a:p>
          <a:p>
            <a:pPr marL="0" indent="0" algn="just">
              <a:buNone/>
            </a:pPr>
            <a:r>
              <a:rPr lang="pt-BR" sz="1600" dirty="0">
                <a:highlight>
                  <a:srgbClr val="FFFFFF"/>
                </a:highlight>
                <a:latin typeface="Avenir Next LT Pro" panose="020B0504020202020204" pitchFamily="34" charset="0"/>
              </a:rPr>
              <a:t>	Pelo exposto e diante do mais que dos autos consta, JULGO PARCIALMENTE PROCEDENTE o pedido movido pelo Requerente e faço para condenar o Requerido a indeniza-lo pelos danos morais que lhe causou, com o pagamento da quantia de R$ 5.000,00...  JULGO IMPROCEDENTE o pedido movido pelo Requerente reconvindo (autor-reconvinte) e, por outro lado, julgo extinto o processo em ambos os casos com resolução do mérito, nos termos do artigo 487, I, do CPC. </a:t>
            </a:r>
            <a:r>
              <a:rPr lang="pt-BR" sz="1600" b="1" dirty="0">
                <a:highlight>
                  <a:srgbClr val="FFFFFF"/>
                </a:highlight>
                <a:latin typeface="Avenir Next LT Pro" panose="020B0504020202020204" pitchFamily="34" charset="0"/>
              </a:rPr>
              <a:t>Pela sucumbência</a:t>
            </a:r>
            <a:r>
              <a:rPr lang="pt-BR" sz="1600" dirty="0">
                <a:highlight>
                  <a:srgbClr val="FFFFFF"/>
                </a:highlight>
                <a:latin typeface="Avenir Next LT Pro" panose="020B0504020202020204" pitchFamily="34" charset="0"/>
              </a:rPr>
              <a:t> na ação principal arbitrados em 10% sobre o valor atualizado do pedido indenizatório... Pela sucumbência na ação reconvenção, arcará Requerente Reconvinte com o pagamento das custas e despesas processuais arbitrados em 10% sobre o valor atualizado da reconvenção... PRI.</a:t>
            </a:r>
          </a:p>
        </p:txBody>
      </p:sp>
    </p:spTree>
    <p:extLst>
      <p:ext uri="{BB962C8B-B14F-4D97-AF65-F5344CB8AC3E}">
        <p14:creationId xmlns:p14="http://schemas.microsoft.com/office/powerpoint/2010/main" val="3960458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55000" lnSpcReduction="20000"/>
          </a:bodyPr>
          <a:lstStyle/>
          <a:p>
            <a:pPr algn="ctr">
              <a:lnSpc>
                <a:spcPct val="100000"/>
              </a:lnSpc>
              <a:spcBef>
                <a:spcPts val="641"/>
              </a:spcBef>
              <a:tabLst>
                <a:tab pos="0" algn="l"/>
              </a:tabLst>
            </a:pPr>
            <a:r>
              <a:rPr lang="pt-BR" sz="3200" b="1" spc="-1" dirty="0">
                <a:solidFill>
                  <a:srgbClr val="000000"/>
                </a:solidFill>
                <a:latin typeface="Calibri"/>
                <a:ea typeface="DejaVu Sans"/>
              </a:rPr>
              <a:t>	OAB CÍVEL – SEGUNDA FASE REALIZADA EM 28/08/2022</a:t>
            </a:r>
          </a:p>
          <a:p>
            <a:pPr algn="just">
              <a:lnSpc>
                <a:spcPct val="100000"/>
              </a:lnSpc>
              <a:spcBef>
                <a:spcPts val="641"/>
              </a:spcBef>
              <a:tabLst>
                <a:tab pos="0" algn="l"/>
              </a:tabLst>
            </a:pPr>
            <a:r>
              <a:rPr lang="pt-BR" sz="3200" spc="-1" dirty="0">
                <a:solidFill>
                  <a:srgbClr val="000000"/>
                </a:solidFill>
                <a:latin typeface="Calibri"/>
                <a:ea typeface="DejaVu Sans"/>
              </a:rPr>
              <a:t>		Jorge, empresário, decide delegar a gestão de seus bens imóveis a Miguel. Assim o faz, por via de contrato, no qual outorga poderes gerais a Miguel, de modo a extrair os melhores resultados financeiros na administração dos bens.</a:t>
            </a:r>
          </a:p>
          <a:p>
            <a:pPr algn="just">
              <a:lnSpc>
                <a:spcPct val="100000"/>
              </a:lnSpc>
              <a:spcBef>
                <a:spcPts val="641"/>
              </a:spcBef>
              <a:tabLst>
                <a:tab pos="0" algn="l"/>
              </a:tabLst>
            </a:pPr>
            <a:r>
              <a:rPr lang="pt-BR" sz="3200" spc="-1" dirty="0">
                <a:solidFill>
                  <a:srgbClr val="000000"/>
                </a:solidFill>
                <a:latin typeface="Calibri"/>
                <a:ea typeface="DejaVu Sans"/>
              </a:rPr>
              <a:t>		Estipulou-se que, a cada operação de gestão que resultasse lucrativa, o outorgado teria direito à remuneração de 5% sobre a receita gerada.</a:t>
            </a:r>
          </a:p>
          <a:p>
            <a:pPr algn="just">
              <a:lnSpc>
                <a:spcPct val="100000"/>
              </a:lnSpc>
              <a:spcBef>
                <a:spcPts val="641"/>
              </a:spcBef>
              <a:tabLst>
                <a:tab pos="0" algn="l"/>
              </a:tabLst>
            </a:pPr>
            <a:r>
              <a:rPr lang="pt-BR" sz="3200" spc="-1" dirty="0">
                <a:solidFill>
                  <a:srgbClr val="000000"/>
                </a:solidFill>
                <a:latin typeface="Calibri"/>
                <a:ea typeface="DejaVu Sans"/>
              </a:rPr>
              <a:t>		Miguel, então, decide vender um apartamento de Jorge, em nome deste, porque Maria fez uma oferta para pagamento de preço apenas 10% abaixo do mercado, colocando-se à disposição para o pagamento à vista, no valor de R$ 1.000.000,00. Miguel, então, em nome de Jorge, firmou, com Maria, instrumento particular de compromisso de compra e venda, recebendo um sinal de R$ 20.000,00. Ato contínuo, comunicou a Jorge acerca da transação finalizada, informando que irá transferir o valor da venda, com a dedução de sua remuneração, compensando os valores.</a:t>
            </a:r>
          </a:p>
          <a:p>
            <a:pPr algn="just">
              <a:lnSpc>
                <a:spcPct val="100000"/>
              </a:lnSpc>
              <a:spcBef>
                <a:spcPts val="641"/>
              </a:spcBef>
              <a:tabLst>
                <a:tab pos="0" algn="l"/>
              </a:tabLst>
            </a:pPr>
            <a:r>
              <a:rPr lang="pt-BR" sz="3200" spc="-1" dirty="0">
                <a:solidFill>
                  <a:srgbClr val="000000"/>
                </a:solidFill>
                <a:latin typeface="Calibri"/>
                <a:ea typeface="DejaVu Sans"/>
              </a:rPr>
              <a:t>		Revoltado, Jorge esbraveja com Miguel, acusando-o de prometer a venda de um imóvel que não era para ser alienado, ressaltando que os poderes que lhe foram outorgados não abrangiam o direito de alienar imóveis. </a:t>
            </a:r>
            <a:r>
              <a:rPr lang="pt-BR" sz="3200" spc="-1" dirty="0" err="1">
                <a:solidFill>
                  <a:srgbClr val="000000"/>
                </a:solidFill>
                <a:latin typeface="Calibri"/>
                <a:ea typeface="DejaVu Sans"/>
              </a:rPr>
              <a:t>Pediulhe</a:t>
            </a:r>
            <a:r>
              <a:rPr lang="pt-BR" sz="3200" spc="-1" dirty="0">
                <a:solidFill>
                  <a:srgbClr val="000000"/>
                </a:solidFill>
                <a:latin typeface="Calibri"/>
                <a:ea typeface="DejaVu Sans"/>
              </a:rPr>
              <a:t> que desfizesse o negócio, deixando claro que ele não tem poder para vender seus imóveis, uma vez que não tem interesse em se desfazer deles.</a:t>
            </a:r>
          </a:p>
          <a:p>
            <a:pPr algn="just">
              <a:lnSpc>
                <a:spcPct val="100000"/>
              </a:lnSpc>
              <a:spcBef>
                <a:spcPts val="641"/>
              </a:spcBef>
              <a:tabLst>
                <a:tab pos="0" algn="l"/>
              </a:tabLst>
            </a:pPr>
            <a:r>
              <a:rPr lang="pt-BR" sz="3200" spc="-1" dirty="0">
                <a:solidFill>
                  <a:srgbClr val="000000"/>
                </a:solidFill>
                <a:latin typeface="Calibri"/>
                <a:ea typeface="DejaVu Sans"/>
              </a:rPr>
              <a:t>		Miguel aceita a crítica, comunicando que conseguiu desfazer a operação contratual com Maria, mas informou que lhe é devido o valor de 5% da venda (R$ 50.000,00), pelo esforço despendido, fazendo incidir a cláusula de remuneração. Afirma, ainda, que teve de devolver o sinal, em dobro, para Maria, totalizando R$ 40.000,00. Solicita, assim, o depósito de R$ 90.000,00 em sua conta.</a:t>
            </a:r>
          </a:p>
          <a:p>
            <a:pPr algn="just">
              <a:lnSpc>
                <a:spcPct val="100000"/>
              </a:lnSpc>
              <a:spcBef>
                <a:spcPts val="641"/>
              </a:spcBef>
              <a:tabLst>
                <a:tab pos="0" algn="l"/>
              </a:tabLst>
            </a:pPr>
            <a:r>
              <a:rPr lang="pt-BR" sz="3200" spc="-1" dirty="0">
                <a:solidFill>
                  <a:srgbClr val="000000"/>
                </a:solidFill>
                <a:latin typeface="Calibri"/>
                <a:ea typeface="DejaVu Sans"/>
              </a:rPr>
              <a:t>		Indignado, Jorge não efetua o pagamento, revogando os poderes concedidos a Miguel. Dias depois, recebe mandado de citação da 1ª Vara Cível da Comarca de Curitiba, para integrar o polo passivo da Ação de Cobrança movida por Miguel.</a:t>
            </a:r>
          </a:p>
        </p:txBody>
      </p:sp>
    </p:spTree>
    <p:extLst>
      <p:ext uri="{BB962C8B-B14F-4D97-AF65-F5344CB8AC3E}">
        <p14:creationId xmlns:p14="http://schemas.microsoft.com/office/powerpoint/2010/main" val="3130366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55000" lnSpcReduction="20000"/>
          </a:bodyPr>
          <a:lstStyle/>
          <a:p>
            <a:pPr algn="ctr">
              <a:lnSpc>
                <a:spcPct val="100000"/>
              </a:lnSpc>
              <a:spcBef>
                <a:spcPts val="641"/>
              </a:spcBef>
              <a:tabLst>
                <a:tab pos="0" algn="l"/>
              </a:tabLst>
            </a:pPr>
            <a:r>
              <a:rPr lang="pt-BR" sz="3200" b="1" spc="-1" dirty="0">
                <a:solidFill>
                  <a:srgbClr val="000000"/>
                </a:solidFill>
                <a:latin typeface="Calibri"/>
                <a:ea typeface="DejaVu Sans"/>
              </a:rPr>
              <a:t>GABARITO</a:t>
            </a:r>
          </a:p>
          <a:p>
            <a:pPr algn="just">
              <a:lnSpc>
                <a:spcPct val="100000"/>
              </a:lnSpc>
              <a:spcBef>
                <a:spcPts val="641"/>
              </a:spcBef>
              <a:tabLst>
                <a:tab pos="0" algn="l"/>
              </a:tabLst>
            </a:pPr>
            <a:r>
              <a:rPr lang="pt-BR" sz="3200" spc="-1" dirty="0">
                <a:solidFill>
                  <a:srgbClr val="000000"/>
                </a:solidFill>
                <a:highlight>
                  <a:srgbClr val="FFFF00"/>
                </a:highlight>
                <a:latin typeface="Calibri"/>
                <a:ea typeface="DejaVu Sans"/>
              </a:rPr>
              <a:t>PEÇA</a:t>
            </a:r>
            <a:r>
              <a:rPr lang="pt-BR" sz="3200" spc="-1" dirty="0">
                <a:solidFill>
                  <a:srgbClr val="000000"/>
                </a:solidFill>
                <a:latin typeface="Calibri"/>
                <a:ea typeface="DejaVu Sans"/>
              </a:rPr>
              <a:t>: CONTESTAÇÃO</a:t>
            </a:r>
          </a:p>
          <a:p>
            <a:pPr algn="just">
              <a:lnSpc>
                <a:spcPct val="100000"/>
              </a:lnSpc>
              <a:spcBef>
                <a:spcPts val="641"/>
              </a:spcBef>
              <a:tabLst>
                <a:tab pos="0" algn="l"/>
              </a:tabLst>
            </a:pPr>
            <a:r>
              <a:rPr lang="pt-BR" sz="3200" spc="-1" dirty="0">
                <a:solidFill>
                  <a:srgbClr val="000000"/>
                </a:solidFill>
                <a:highlight>
                  <a:srgbClr val="FFFF00"/>
                </a:highlight>
                <a:latin typeface="Calibri"/>
                <a:ea typeface="DejaVu Sans"/>
              </a:rPr>
              <a:t>FUNDAMENTO</a:t>
            </a:r>
            <a:r>
              <a:rPr lang="pt-BR" sz="3200" spc="-1" dirty="0">
                <a:solidFill>
                  <a:srgbClr val="000000"/>
                </a:solidFill>
                <a:latin typeface="Calibri"/>
                <a:ea typeface="DejaVu Sans"/>
              </a:rPr>
              <a:t>: art. 335 do CPC, </a:t>
            </a:r>
          </a:p>
          <a:p>
            <a:pPr algn="just">
              <a:lnSpc>
                <a:spcPct val="100000"/>
              </a:lnSpc>
              <a:spcBef>
                <a:spcPts val="641"/>
              </a:spcBef>
              <a:tabLst>
                <a:tab pos="0" algn="l"/>
              </a:tabLst>
            </a:pPr>
            <a:r>
              <a:rPr lang="pt-BR" sz="3200" spc="-1" dirty="0">
                <a:solidFill>
                  <a:srgbClr val="000000"/>
                </a:solidFill>
                <a:highlight>
                  <a:srgbClr val="FFFF00"/>
                </a:highlight>
                <a:latin typeface="Calibri"/>
                <a:ea typeface="DejaVu Sans"/>
              </a:rPr>
              <a:t>MATÉRIA</a:t>
            </a:r>
            <a:r>
              <a:rPr lang="pt-BR" sz="3200" spc="-1" dirty="0">
                <a:solidFill>
                  <a:srgbClr val="000000"/>
                </a:solidFill>
                <a:latin typeface="Calibri"/>
                <a:ea typeface="DejaVu Sans"/>
              </a:rPr>
              <a:t>: contrato de mandato - art. 653 e seguintes do Código Civil. </a:t>
            </a:r>
          </a:p>
          <a:p>
            <a:pPr algn="just">
              <a:lnSpc>
                <a:spcPct val="100000"/>
              </a:lnSpc>
              <a:spcBef>
                <a:spcPts val="641"/>
              </a:spcBef>
              <a:tabLst>
                <a:tab pos="0" algn="l"/>
              </a:tabLst>
            </a:pPr>
            <a:endParaRPr lang="pt-BR" sz="3200" spc="-1" dirty="0">
              <a:solidFill>
                <a:srgbClr val="000000"/>
              </a:solidFill>
              <a:latin typeface="Calibri"/>
              <a:ea typeface="DejaVu Sans"/>
            </a:endParaRPr>
          </a:p>
          <a:p>
            <a:pPr algn="just">
              <a:lnSpc>
                <a:spcPct val="100000"/>
              </a:lnSpc>
              <a:spcBef>
                <a:spcPts val="641"/>
              </a:spcBef>
              <a:tabLst>
                <a:tab pos="0" algn="l"/>
              </a:tabLst>
            </a:pPr>
            <a:r>
              <a:rPr lang="pt-BR" sz="3200" spc="-1" dirty="0">
                <a:solidFill>
                  <a:srgbClr val="000000"/>
                </a:solidFill>
                <a:latin typeface="Calibri"/>
                <a:ea typeface="DejaVu Sans"/>
              </a:rPr>
              <a:t>		</a:t>
            </a:r>
            <a:r>
              <a:rPr lang="pt-BR" sz="3200" spc="-1" dirty="0">
                <a:solidFill>
                  <a:srgbClr val="000000"/>
                </a:solidFill>
                <a:highlight>
                  <a:srgbClr val="00FF00"/>
                </a:highlight>
                <a:latin typeface="Calibri"/>
                <a:ea typeface="DejaVu Sans"/>
              </a:rPr>
              <a:t>TEMA CENTRAL</a:t>
            </a:r>
            <a:r>
              <a:rPr lang="pt-BR" sz="3200" spc="-1" dirty="0">
                <a:solidFill>
                  <a:srgbClr val="000000"/>
                </a:solidFill>
                <a:latin typeface="Calibri"/>
                <a:ea typeface="DejaVu Sans"/>
              </a:rPr>
              <a:t>: Jorge (mandante) outorgou apenas poderes gerais para Miguel (mandatário) gerir seus imóveis, sua representação se limitava aos poderes de administração, como delimita o art. 661, caput, do Código Civil. </a:t>
            </a:r>
          </a:p>
          <a:p>
            <a:pPr algn="just">
              <a:lnSpc>
                <a:spcPct val="100000"/>
              </a:lnSpc>
              <a:spcBef>
                <a:spcPts val="641"/>
              </a:spcBef>
              <a:tabLst>
                <a:tab pos="0" algn="l"/>
              </a:tabLst>
            </a:pPr>
            <a:endParaRPr lang="pt-BR" sz="3200" spc="-1" dirty="0">
              <a:solidFill>
                <a:srgbClr val="000000"/>
              </a:solidFill>
              <a:latin typeface="Calibri"/>
              <a:ea typeface="DejaVu Sans"/>
            </a:endParaRPr>
          </a:p>
          <a:p>
            <a:pPr algn="just">
              <a:lnSpc>
                <a:spcPct val="100000"/>
              </a:lnSpc>
              <a:spcBef>
                <a:spcPts val="641"/>
              </a:spcBef>
              <a:tabLst>
                <a:tab pos="0" algn="l"/>
              </a:tabLst>
            </a:pPr>
            <a:r>
              <a:rPr lang="pt-BR" sz="3200" spc="-1" dirty="0">
                <a:solidFill>
                  <a:srgbClr val="000000"/>
                </a:solidFill>
                <a:latin typeface="Calibri"/>
                <a:ea typeface="DejaVu Sans"/>
              </a:rPr>
              <a:t>		</a:t>
            </a:r>
            <a:r>
              <a:rPr lang="pt-BR" sz="3200" spc="-1" dirty="0">
                <a:solidFill>
                  <a:srgbClr val="000000"/>
                </a:solidFill>
                <a:highlight>
                  <a:srgbClr val="00FF00"/>
                </a:highlight>
                <a:latin typeface="Calibri"/>
                <a:ea typeface="DejaVu Sans"/>
              </a:rPr>
              <a:t>SAÍDA JURÍDICA</a:t>
            </a:r>
            <a:r>
              <a:rPr lang="pt-BR" sz="3200" spc="-1" dirty="0">
                <a:solidFill>
                  <a:srgbClr val="000000"/>
                </a:solidFill>
                <a:latin typeface="Calibri"/>
                <a:ea typeface="DejaVu Sans"/>
              </a:rPr>
              <a:t>: </a:t>
            </a:r>
          </a:p>
          <a:p>
            <a:pPr algn="just">
              <a:lnSpc>
                <a:spcPct val="100000"/>
              </a:lnSpc>
              <a:spcBef>
                <a:spcPts val="641"/>
              </a:spcBef>
              <a:tabLst>
                <a:tab pos="0" algn="l"/>
              </a:tabLst>
            </a:pPr>
            <a:r>
              <a:rPr lang="pt-BR" sz="3200" spc="-1" dirty="0">
                <a:solidFill>
                  <a:srgbClr val="000000"/>
                </a:solidFill>
                <a:latin typeface="Calibri"/>
                <a:ea typeface="DejaVu Sans"/>
              </a:rPr>
              <a:t>		</a:t>
            </a:r>
            <a:r>
              <a:rPr lang="pt-BR" sz="3200" spc="-1" dirty="0">
                <a:solidFill>
                  <a:srgbClr val="000000"/>
                </a:solidFill>
                <a:highlight>
                  <a:srgbClr val="FFFF00"/>
                </a:highlight>
                <a:latin typeface="Calibri"/>
                <a:ea typeface="DejaVu Sans"/>
              </a:rPr>
              <a:t>PONTO 1</a:t>
            </a:r>
            <a:r>
              <a:rPr lang="pt-BR" sz="3200" spc="-1" dirty="0">
                <a:solidFill>
                  <a:srgbClr val="000000"/>
                </a:solidFill>
                <a:latin typeface="Calibri"/>
                <a:ea typeface="DejaVu Sans"/>
              </a:rPr>
              <a:t>: art. 661, § 1º, esclarece que para alienar (...) depende a procuração de poderes especiais e expressos, razão pela qual a ausência de tais poderes – especiais e expressos – importa exercício exorbitante do mandato.</a:t>
            </a:r>
          </a:p>
          <a:p>
            <a:pPr algn="just">
              <a:lnSpc>
                <a:spcPct val="100000"/>
              </a:lnSpc>
              <a:spcBef>
                <a:spcPts val="641"/>
              </a:spcBef>
              <a:tabLst>
                <a:tab pos="0" algn="l"/>
              </a:tabLst>
            </a:pPr>
            <a:r>
              <a:rPr lang="pt-BR" sz="3200" spc="-1" dirty="0">
                <a:solidFill>
                  <a:srgbClr val="000000"/>
                </a:solidFill>
                <a:latin typeface="Calibri"/>
                <a:ea typeface="DejaVu Sans"/>
              </a:rPr>
              <a:t>		</a:t>
            </a:r>
            <a:r>
              <a:rPr lang="pt-BR" sz="3200" spc="-1" dirty="0">
                <a:solidFill>
                  <a:srgbClr val="000000"/>
                </a:solidFill>
                <a:highlight>
                  <a:srgbClr val="FFFF00"/>
                </a:highlight>
                <a:latin typeface="Calibri"/>
                <a:ea typeface="DejaVu Sans"/>
              </a:rPr>
              <a:t>PONTO 2</a:t>
            </a:r>
            <a:r>
              <a:rPr lang="pt-BR" sz="3200" spc="-1" dirty="0">
                <a:solidFill>
                  <a:srgbClr val="000000"/>
                </a:solidFill>
                <a:latin typeface="Calibri"/>
                <a:ea typeface="DejaVu Sans"/>
              </a:rPr>
              <a:t>: art. 662 do Código Civil prevê que os atos praticados por quem não tenha poderes suficientes são ineficazes em relação àquele em cujo nome foram praticados, salvo se os ratificar. Jorge não emitiu ratificação, expressa ou tácita, trata-se de negócio jurídico ineficaz perante o mandante, proprietário do imóvel.</a:t>
            </a:r>
          </a:p>
          <a:p>
            <a:pPr algn="just">
              <a:lnSpc>
                <a:spcPct val="100000"/>
              </a:lnSpc>
              <a:spcBef>
                <a:spcPts val="641"/>
              </a:spcBef>
              <a:tabLst>
                <a:tab pos="0" algn="l"/>
              </a:tabLst>
            </a:pPr>
            <a:r>
              <a:rPr lang="pt-BR" sz="3200" spc="-1" dirty="0">
                <a:solidFill>
                  <a:srgbClr val="000000"/>
                </a:solidFill>
                <a:latin typeface="Calibri"/>
                <a:ea typeface="DejaVu Sans"/>
              </a:rPr>
              <a:t>		</a:t>
            </a:r>
            <a:r>
              <a:rPr lang="pt-BR" sz="3200" spc="-1" dirty="0">
                <a:solidFill>
                  <a:srgbClr val="000000"/>
                </a:solidFill>
                <a:highlight>
                  <a:srgbClr val="FFFF00"/>
                </a:highlight>
                <a:latin typeface="Calibri"/>
                <a:ea typeface="DejaVu Sans"/>
              </a:rPr>
              <a:t>PONTO 3</a:t>
            </a:r>
            <a:r>
              <a:rPr lang="pt-BR" sz="3200" spc="-1" dirty="0">
                <a:solidFill>
                  <a:srgbClr val="000000"/>
                </a:solidFill>
                <a:latin typeface="Calibri"/>
                <a:ea typeface="DejaVu Sans"/>
              </a:rPr>
              <a:t>: o mandante só tem o dever de pagar a remuneração ao mandatário na conformidade do mandato conferido, segundo o Art. 675 do CC. </a:t>
            </a:r>
          </a:p>
          <a:p>
            <a:pPr algn="just">
              <a:lnSpc>
                <a:spcPct val="100000"/>
              </a:lnSpc>
              <a:spcBef>
                <a:spcPts val="641"/>
              </a:spcBef>
              <a:tabLst>
                <a:tab pos="0" algn="l"/>
              </a:tabLst>
            </a:pPr>
            <a:r>
              <a:rPr lang="pt-BR" sz="3200" spc="-1" dirty="0">
                <a:solidFill>
                  <a:srgbClr val="000000"/>
                </a:solidFill>
                <a:latin typeface="Calibri"/>
                <a:ea typeface="DejaVu Sans"/>
              </a:rPr>
              <a:t>		</a:t>
            </a:r>
            <a:r>
              <a:rPr lang="pt-BR" sz="3200" spc="-1" dirty="0">
                <a:solidFill>
                  <a:srgbClr val="000000"/>
                </a:solidFill>
                <a:highlight>
                  <a:srgbClr val="FFFF00"/>
                </a:highlight>
                <a:latin typeface="Calibri"/>
                <a:ea typeface="DejaVu Sans"/>
              </a:rPr>
              <a:t>PONTO 4</a:t>
            </a:r>
            <a:r>
              <a:rPr lang="pt-BR" sz="3200" spc="-1" dirty="0">
                <a:solidFill>
                  <a:srgbClr val="000000"/>
                </a:solidFill>
                <a:latin typeface="Calibri"/>
                <a:ea typeface="DejaVu Sans"/>
              </a:rPr>
              <a:t>: incabível o pedido de reembolso do prejuízo que o mandatário teve com a restituição das arras, em dobro, à promitente compradora, na medida em que é do mandatário a obrigação de indenizar qualquer prejuízo causado por sua culpa, como preceitua o Art. 667, caput, do Código Civil. </a:t>
            </a:r>
          </a:p>
          <a:p>
            <a:pPr algn="just">
              <a:lnSpc>
                <a:spcPct val="100000"/>
              </a:lnSpc>
              <a:spcBef>
                <a:spcPts val="641"/>
              </a:spcBef>
              <a:tabLst>
                <a:tab pos="0" algn="l"/>
              </a:tabLst>
            </a:pPr>
            <a:r>
              <a:rPr lang="pt-BR" sz="3200" spc="-1" dirty="0">
                <a:solidFill>
                  <a:srgbClr val="000000"/>
                </a:solidFill>
                <a:latin typeface="Calibri"/>
                <a:ea typeface="DejaVu Sans"/>
              </a:rPr>
              <a:t>		</a:t>
            </a:r>
            <a:r>
              <a:rPr lang="pt-BR" sz="3200" spc="-1" dirty="0">
                <a:solidFill>
                  <a:srgbClr val="000000"/>
                </a:solidFill>
                <a:highlight>
                  <a:srgbClr val="00FF00"/>
                </a:highlight>
                <a:latin typeface="Calibri"/>
                <a:ea typeface="DejaVu Sans"/>
              </a:rPr>
              <a:t>PEDIDO</a:t>
            </a:r>
            <a:r>
              <a:rPr lang="pt-BR" sz="3200" spc="-1" dirty="0">
                <a:solidFill>
                  <a:srgbClr val="000000"/>
                </a:solidFill>
                <a:latin typeface="Calibri"/>
                <a:ea typeface="DejaVu Sans"/>
              </a:rPr>
              <a:t>: REQUERER A IMPROCEDÊNCIA DA AÇÃO.</a:t>
            </a:r>
          </a:p>
        </p:txBody>
      </p:sp>
    </p:spTree>
    <p:extLst>
      <p:ext uri="{BB962C8B-B14F-4D97-AF65-F5344CB8AC3E}">
        <p14:creationId xmlns:p14="http://schemas.microsoft.com/office/powerpoint/2010/main" val="1450205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algn="just">
              <a:lnSpc>
                <a:spcPct val="100000"/>
              </a:lnSpc>
              <a:spcBef>
                <a:spcPts val="641"/>
              </a:spcBef>
              <a:tabLst>
                <a:tab pos="0" algn="l"/>
              </a:tabLst>
            </a:pPr>
            <a:r>
              <a:rPr lang="pt-BR" sz="3400" spc="-1" dirty="0">
                <a:solidFill>
                  <a:srgbClr val="000000"/>
                </a:solidFill>
                <a:latin typeface="Candara Light" panose="020E0502030303020204" pitchFamily="34" charset="0"/>
                <a:ea typeface="DejaVu Sans"/>
              </a:rPr>
              <a:t>EXCELENTÍSSIMO SENHOR DOUTOR JUIZ DE DIREITO DA 1ª VARA CÍVEL DA COMARCA DE </a:t>
            </a:r>
            <a:r>
              <a:rPr lang="pt-BR" sz="3400" spc="-1" dirty="0">
                <a:solidFill>
                  <a:srgbClr val="000000"/>
                </a:solidFill>
                <a:highlight>
                  <a:srgbClr val="FFFF00"/>
                </a:highlight>
                <a:latin typeface="Candara Light" panose="020E0502030303020204" pitchFamily="34" charset="0"/>
                <a:ea typeface="DejaVu Sans"/>
              </a:rPr>
              <a:t>CURITIBA</a:t>
            </a:r>
            <a:r>
              <a:rPr lang="pt-BR" sz="3400" spc="-1" dirty="0">
                <a:solidFill>
                  <a:srgbClr val="000000"/>
                </a:solidFill>
                <a:latin typeface="Candara Light" panose="020E0502030303020204" pitchFamily="34" charset="0"/>
                <a:ea typeface="DejaVu Sans"/>
              </a:rPr>
              <a:t>.</a:t>
            </a:r>
          </a:p>
          <a:p>
            <a:pPr algn="just">
              <a:lnSpc>
                <a:spcPct val="100000"/>
              </a:lnSpc>
              <a:spcBef>
                <a:spcPts val="641"/>
              </a:spcBef>
              <a:tabLst>
                <a:tab pos="0" algn="l"/>
              </a:tabLst>
            </a:pPr>
            <a:r>
              <a:rPr lang="pt-BR" sz="3400" spc="-1" dirty="0">
                <a:solidFill>
                  <a:srgbClr val="000000"/>
                </a:solidFill>
                <a:latin typeface="Candara Light" panose="020E0502030303020204" pitchFamily="34" charset="0"/>
                <a:ea typeface="DejaVu Sans"/>
              </a:rPr>
              <a:t>Processo  </a:t>
            </a:r>
            <a:r>
              <a:rPr lang="pt-BR" sz="3400" spc="-1" dirty="0">
                <a:solidFill>
                  <a:srgbClr val="000000"/>
                </a:solidFill>
                <a:highlight>
                  <a:srgbClr val="FFFF00"/>
                </a:highlight>
                <a:latin typeface="Candara Light" panose="020E0502030303020204" pitchFamily="34" charset="0"/>
                <a:ea typeface="DejaVu Sans"/>
              </a:rPr>
              <a:t>n. ....</a:t>
            </a:r>
          </a:p>
          <a:p>
            <a:pPr algn="just">
              <a:lnSpc>
                <a:spcPct val="100000"/>
              </a:lnSpc>
              <a:spcBef>
                <a:spcPts val="641"/>
              </a:spcBef>
              <a:tabLst>
                <a:tab pos="0" algn="l"/>
              </a:tabLst>
            </a:pPr>
            <a:endParaRPr lang="pt-BR" sz="3400" spc="-1" dirty="0">
              <a:solidFill>
                <a:srgbClr val="000000"/>
              </a:solidFill>
              <a:highlight>
                <a:srgbClr val="FFFF00"/>
              </a:highlight>
              <a:latin typeface="Candara Light" panose="020E0502030303020204" pitchFamily="34" charset="0"/>
              <a:ea typeface="DejaVu Sans"/>
            </a:endParaRPr>
          </a:p>
          <a:p>
            <a:pPr algn="just">
              <a:lnSpc>
                <a:spcPct val="100000"/>
              </a:lnSpc>
              <a:spcBef>
                <a:spcPts val="641"/>
              </a:spcBef>
              <a:tabLst>
                <a:tab pos="0" algn="l"/>
              </a:tabLst>
            </a:pPr>
            <a:r>
              <a:rPr lang="pt-BR" sz="3400" spc="-1" dirty="0">
                <a:solidFill>
                  <a:srgbClr val="000000"/>
                </a:solidFill>
                <a:highlight>
                  <a:srgbClr val="FFFF00"/>
                </a:highlight>
                <a:latin typeface="Candara Light" panose="020E0502030303020204" pitchFamily="34" charset="0"/>
                <a:ea typeface="DejaVu Sans"/>
              </a:rPr>
              <a:t>JORGE</a:t>
            </a:r>
            <a:r>
              <a:rPr lang="pt-BR" sz="3400" spc="-1" dirty="0">
                <a:solidFill>
                  <a:srgbClr val="000000"/>
                </a:solidFill>
                <a:latin typeface="Candara Light" panose="020E0502030303020204" pitchFamily="34" charset="0"/>
                <a:ea typeface="DejaVu Sans"/>
              </a:rPr>
              <a:t>, nacionalidade ..., estado civil..., empresário, CPF ...., endereço físico ..., e-mail ...,  </a:t>
            </a:r>
            <a:r>
              <a:rPr lang="pt-BR" sz="3400" spc="-1" dirty="0">
                <a:solidFill>
                  <a:srgbClr val="000000"/>
                </a:solidFill>
                <a:highlight>
                  <a:srgbClr val="FFFF00"/>
                </a:highlight>
                <a:latin typeface="Candara Light" panose="020E0502030303020204" pitchFamily="34" charset="0"/>
                <a:ea typeface="DejaVu Sans"/>
              </a:rPr>
              <a:t>por seu advogado </a:t>
            </a:r>
            <a:r>
              <a:rPr lang="pt-BR" sz="3400" spc="-1" dirty="0">
                <a:solidFill>
                  <a:srgbClr val="000000"/>
                </a:solidFill>
                <a:latin typeface="Candara Light" panose="020E0502030303020204" pitchFamily="34" charset="0"/>
                <a:ea typeface="DejaVu Sans"/>
              </a:rPr>
              <a:t>...., OAB/UF..., endereço físico ..., e-mail ....,  vem, respeitosamente, à presença de Vossa Excelência, com </a:t>
            </a:r>
            <a:r>
              <a:rPr lang="pt-BR" sz="3400" spc="-1" dirty="0">
                <a:solidFill>
                  <a:srgbClr val="000000"/>
                </a:solidFill>
                <a:highlight>
                  <a:srgbClr val="FFFF00"/>
                </a:highlight>
                <a:latin typeface="Candara Light" panose="020E0502030303020204" pitchFamily="34" charset="0"/>
                <a:ea typeface="DejaVu Sans"/>
              </a:rPr>
              <a:t>fundamento</a:t>
            </a:r>
            <a:r>
              <a:rPr lang="pt-BR" sz="3400" spc="-1" dirty="0">
                <a:solidFill>
                  <a:srgbClr val="000000"/>
                </a:solidFill>
                <a:latin typeface="Candara Light" panose="020E0502030303020204" pitchFamily="34" charset="0"/>
                <a:ea typeface="DejaVu Sans"/>
              </a:rPr>
              <a:t> no artigo 335 do Código de Processo Civil, </a:t>
            </a:r>
            <a:r>
              <a:rPr lang="pt-BR" sz="3400" spc="-1" dirty="0">
                <a:solidFill>
                  <a:srgbClr val="000000"/>
                </a:solidFill>
                <a:highlight>
                  <a:srgbClr val="FFFF00"/>
                </a:highlight>
                <a:latin typeface="Candara Light" panose="020E0502030303020204" pitchFamily="34" charset="0"/>
                <a:ea typeface="DejaVu Sans"/>
              </a:rPr>
              <a:t>oferecer</a:t>
            </a:r>
            <a:r>
              <a:rPr lang="pt-BR" sz="3400" spc="-1" dirty="0">
                <a:solidFill>
                  <a:srgbClr val="000000"/>
                </a:solidFill>
                <a:latin typeface="Candara Light" panose="020E0502030303020204" pitchFamily="34" charset="0"/>
                <a:ea typeface="DejaVu Sans"/>
              </a:rPr>
              <a:t> </a:t>
            </a:r>
            <a:r>
              <a:rPr lang="pt-BR" sz="3400" spc="-1" dirty="0">
                <a:solidFill>
                  <a:srgbClr val="000000"/>
                </a:solidFill>
                <a:highlight>
                  <a:srgbClr val="FFFF00"/>
                </a:highlight>
                <a:latin typeface="Candara Light" panose="020E0502030303020204" pitchFamily="34" charset="0"/>
                <a:ea typeface="DejaVu Sans"/>
              </a:rPr>
              <a:t>CONTESTAÇÃO</a:t>
            </a:r>
            <a:r>
              <a:rPr lang="pt-BR" sz="3400" spc="-1" dirty="0">
                <a:solidFill>
                  <a:srgbClr val="000000"/>
                </a:solidFill>
                <a:latin typeface="Candara Light" panose="020E0502030303020204" pitchFamily="34" charset="0"/>
                <a:ea typeface="DejaVu Sans"/>
              </a:rPr>
              <a:t>, conforme segue:</a:t>
            </a:r>
          </a:p>
          <a:p>
            <a:pPr algn="just">
              <a:lnSpc>
                <a:spcPct val="100000"/>
              </a:lnSpc>
              <a:spcBef>
                <a:spcPts val="641"/>
              </a:spcBef>
              <a:tabLst>
                <a:tab pos="0" algn="l"/>
              </a:tabLst>
            </a:pPr>
            <a:endParaRPr lang="pt-BR" sz="3400" spc="-1" dirty="0">
              <a:solidFill>
                <a:srgbClr val="000000"/>
              </a:solidFill>
              <a:latin typeface="Candara Light" panose="020E0502030303020204" pitchFamily="34" charset="0"/>
              <a:ea typeface="DejaVu Sans"/>
            </a:endParaRPr>
          </a:p>
          <a:p>
            <a:pPr algn="just">
              <a:lnSpc>
                <a:spcPct val="100000"/>
              </a:lnSpc>
              <a:spcBef>
                <a:spcPts val="641"/>
              </a:spcBef>
              <a:tabLst>
                <a:tab pos="0" algn="l"/>
              </a:tabLst>
            </a:pPr>
            <a:r>
              <a:rPr lang="pt-BR" sz="3400" spc="-1" dirty="0">
                <a:solidFill>
                  <a:srgbClr val="000000"/>
                </a:solidFill>
                <a:highlight>
                  <a:srgbClr val="FFFF00"/>
                </a:highlight>
                <a:latin typeface="Candara Light" panose="020E0502030303020204" pitchFamily="34" charset="0"/>
                <a:ea typeface="DejaVu Sans"/>
              </a:rPr>
              <a:t>DOS FATOS</a:t>
            </a:r>
          </a:p>
          <a:p>
            <a:pPr algn="just">
              <a:lnSpc>
                <a:spcPct val="100000"/>
              </a:lnSpc>
              <a:spcBef>
                <a:spcPts val="641"/>
              </a:spcBef>
              <a:tabLst>
                <a:tab pos="0" algn="l"/>
              </a:tabLst>
            </a:pPr>
            <a:r>
              <a:rPr lang="pt-BR" sz="3400" spc="-1" dirty="0">
                <a:solidFill>
                  <a:srgbClr val="000000"/>
                </a:solidFill>
                <a:latin typeface="Candara Light" panose="020E0502030303020204" pitchFamily="34" charset="0"/>
                <a:ea typeface="DejaVu Sans"/>
              </a:rPr>
              <a:t>	      O réu delegou poderes gerais para o autor gerir seus imóveis conforme contrato (doc...), de modo a extrair os melhores resultados financeiros na administração dos bens. Estipulou-se que, a cada operação de gestão que resultasse lucrativa, o outorgado teria direito à remuneração de 5% sobre a receita gerada.  Contudo, o autor decidiu vender um apartamento do autor e Maria comprou pelo preço apenas 10% abaixo do mercado, colocando-se à disposição para o pagamento à vista, no valor de R$ 1.000.000,00. </a:t>
            </a:r>
          </a:p>
          <a:p>
            <a:pPr algn="just">
              <a:lnSpc>
                <a:spcPct val="100000"/>
              </a:lnSpc>
              <a:spcBef>
                <a:spcPts val="641"/>
              </a:spcBef>
              <a:tabLst>
                <a:tab pos="0" algn="l"/>
              </a:tabLst>
            </a:pPr>
            <a:r>
              <a:rPr lang="pt-BR" sz="3400" spc="-1" dirty="0">
                <a:solidFill>
                  <a:srgbClr val="000000"/>
                </a:solidFill>
                <a:latin typeface="Candara Light" panose="020E0502030303020204" pitchFamily="34" charset="0"/>
                <a:ea typeface="DejaVu Sans"/>
              </a:rPr>
              <a:t>       O autor, então, em nome do réu, firmou, com Maria, instrumento particular de compromisso de compra e venda, recebendo um sinal de R$ 20.000,00. Ato contínuo, comunicou o réu acerca da transação finalizada, informando que irá transferir o valor da venda, com a dedução de sua remuneração, compensando os valores.</a:t>
            </a:r>
          </a:p>
          <a:p>
            <a:pPr algn="just">
              <a:lnSpc>
                <a:spcPct val="100000"/>
              </a:lnSpc>
              <a:spcBef>
                <a:spcPts val="641"/>
              </a:spcBef>
              <a:tabLst>
                <a:tab pos="0" algn="l"/>
              </a:tabLst>
            </a:pPr>
            <a:r>
              <a:rPr lang="pt-BR" sz="3400" spc="-1" dirty="0">
                <a:solidFill>
                  <a:srgbClr val="000000"/>
                </a:solidFill>
                <a:latin typeface="Candara Light" panose="020E0502030303020204" pitchFamily="34" charset="0"/>
                <a:ea typeface="DejaVu Sans"/>
              </a:rPr>
              <a:t>	      Revoltado, o réu esbravejou e acusou o autor de prometer a venda de um imóvel que não era para ser alienado, ressaltando que os poderes que lhe foram outorgados não abrangiam o direito de alienar imóveis. Então, o réu, pediu que desfizesse o negócio, deixando claro que o autor não tinha poderes para vender seus imóveis, uma vez que não tem interesse em se desfazer deles.</a:t>
            </a:r>
          </a:p>
          <a:p>
            <a:pPr algn="just">
              <a:lnSpc>
                <a:spcPct val="100000"/>
              </a:lnSpc>
              <a:spcBef>
                <a:spcPts val="641"/>
              </a:spcBef>
              <a:tabLst>
                <a:tab pos="0" algn="l"/>
              </a:tabLst>
            </a:pPr>
            <a:r>
              <a:rPr lang="pt-BR" sz="3400" spc="-1" dirty="0">
                <a:solidFill>
                  <a:srgbClr val="000000"/>
                </a:solidFill>
                <a:latin typeface="Candara Light" panose="020E0502030303020204" pitchFamily="34" charset="0"/>
                <a:ea typeface="DejaVu Sans"/>
              </a:rPr>
              <a:t>	     O autor aceitou a crítica, comunicando que conseguiu desfazer a operação contratual com Maria, contudo, acredita que é devido o valor de 5% da venda (R$ 50.000,00), pelo esforço despendido, fazendo incidir a cláusula de remuneração.  O autor afirma, ainda, que teve de devolver o sinal, em dobro, totalizando R$ 40.000,00 e solicitou, assim, o depósito de R$ 90.000,00 em sua conta.</a:t>
            </a:r>
          </a:p>
          <a:p>
            <a:pPr algn="just">
              <a:lnSpc>
                <a:spcPct val="100000"/>
              </a:lnSpc>
              <a:spcBef>
                <a:spcPts val="641"/>
              </a:spcBef>
              <a:tabLst>
                <a:tab pos="0" algn="l"/>
              </a:tabLst>
            </a:pPr>
            <a:r>
              <a:rPr lang="pt-BR" sz="3400" spc="-1" dirty="0">
                <a:solidFill>
                  <a:srgbClr val="000000"/>
                </a:solidFill>
                <a:latin typeface="Candara Light" panose="020E0502030303020204" pitchFamily="34" charset="0"/>
                <a:ea typeface="DejaVu Sans"/>
              </a:rPr>
              <a:t>	     Indignado, o réu não efetuou o pagamento, revogou os poderes concedidos a Miguel. Agora, o réu recebe mandado de citação da, para integrar o polo passivo da Ação de Cobrança movida pelo autor.</a:t>
            </a:r>
          </a:p>
          <a:p>
            <a:pPr algn="just">
              <a:lnSpc>
                <a:spcPct val="100000"/>
              </a:lnSpc>
              <a:spcBef>
                <a:spcPts val="641"/>
              </a:spcBef>
              <a:tabLst>
                <a:tab pos="0" algn="l"/>
              </a:tabLst>
            </a:pPr>
            <a:endParaRPr lang="pt-BR" sz="3200" spc="-1" dirty="0">
              <a:solidFill>
                <a:srgbClr val="000000"/>
              </a:solidFill>
              <a:latin typeface="Calibri"/>
              <a:ea typeface="DejaVu Sans"/>
            </a:endParaRPr>
          </a:p>
        </p:txBody>
      </p:sp>
    </p:spTree>
    <p:extLst>
      <p:ext uri="{BB962C8B-B14F-4D97-AF65-F5344CB8AC3E}">
        <p14:creationId xmlns:p14="http://schemas.microsoft.com/office/powerpoint/2010/main" val="1208574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55000" lnSpcReduction="20000"/>
          </a:bodyPr>
          <a:lstStyle/>
          <a:p>
            <a:pPr algn="just">
              <a:lnSpc>
                <a:spcPct val="100000"/>
              </a:lnSpc>
              <a:spcBef>
                <a:spcPts val="641"/>
              </a:spcBef>
              <a:tabLst>
                <a:tab pos="0" algn="l"/>
              </a:tabLst>
            </a:pPr>
            <a:r>
              <a:rPr lang="pt-BR" sz="3200" spc="-1" dirty="0">
                <a:solidFill>
                  <a:srgbClr val="000000"/>
                </a:solidFill>
                <a:highlight>
                  <a:srgbClr val="FFFF00"/>
                </a:highlight>
                <a:latin typeface="Candara Light" panose="020E0502030303020204" pitchFamily="34" charset="0"/>
                <a:ea typeface="DejaVu Sans"/>
              </a:rPr>
              <a:t>DA DEFESA DE MÉRITO</a:t>
            </a:r>
          </a:p>
          <a:p>
            <a:pPr algn="just">
              <a:lnSpc>
                <a:spcPct val="100000"/>
              </a:lnSpc>
              <a:spcBef>
                <a:spcPts val="641"/>
              </a:spcBef>
              <a:tabLst>
                <a:tab pos="0" algn="l"/>
              </a:tabLst>
            </a:pPr>
            <a:r>
              <a:rPr lang="pt-BR" sz="3200" spc="-1" dirty="0">
                <a:solidFill>
                  <a:srgbClr val="000000"/>
                </a:solidFill>
                <a:latin typeface="Candara Light" panose="020E0502030303020204" pitchFamily="34" charset="0"/>
                <a:ea typeface="DejaVu Sans"/>
              </a:rPr>
              <a:t>    O réu, mandante, outorgou apenas poderes gerais para o autor, ora mandatário, gerir seus imóveis. É certo que a representação se limitava aos poderes de administração, como delimita o art. 661, caput, do Código Civil, o qual prevê expressamente que para alienar depende a procuração de poderes especiais e expressos, razão pela qual a ausência de tais poderes – especiais e expressos – importa exercício exorbitante do mandato.</a:t>
            </a:r>
          </a:p>
          <a:p>
            <a:pPr algn="just">
              <a:lnSpc>
                <a:spcPct val="100000"/>
              </a:lnSpc>
              <a:spcBef>
                <a:spcPts val="641"/>
              </a:spcBef>
              <a:tabLst>
                <a:tab pos="0" algn="l"/>
              </a:tabLst>
            </a:pPr>
            <a:r>
              <a:rPr lang="pt-BR" sz="3200" spc="-1" dirty="0">
                <a:solidFill>
                  <a:srgbClr val="000000"/>
                </a:solidFill>
                <a:latin typeface="Candara Light" panose="020E0502030303020204" pitchFamily="34" charset="0"/>
                <a:ea typeface="DejaVu Sans"/>
              </a:rPr>
              <a:t>      O réu não emitiu ratificação, expressa ou tácita, trata-se de negócio jurídico ineficaz perante o mandante, proprietário do imóvel. Logo, da mesma forma, o art. 662 do Código Civil prevê que os atos praticados por quem não tenha poderes suficientes são ineficazes em relação àquele em cujo nome foram praticados, salvo se os ratificar. </a:t>
            </a:r>
          </a:p>
          <a:p>
            <a:pPr algn="just">
              <a:lnSpc>
                <a:spcPct val="100000"/>
              </a:lnSpc>
              <a:spcBef>
                <a:spcPts val="641"/>
              </a:spcBef>
              <a:tabLst>
                <a:tab pos="0" algn="l"/>
              </a:tabLst>
            </a:pPr>
            <a:r>
              <a:rPr lang="pt-BR" sz="3200" spc="-1" dirty="0">
                <a:solidFill>
                  <a:srgbClr val="000000"/>
                </a:solidFill>
                <a:latin typeface="Candara Light" panose="020E0502030303020204" pitchFamily="34" charset="0"/>
                <a:ea typeface="DejaVu Sans"/>
              </a:rPr>
              <a:t>	        O mandante só tem o dever de pagar a remuneração ao mandatário na conformidade do mandato conferido, segundo o art. 675 do CC. Portanto, incabível o pedido de reembolso do prejuízo que o mandatário teve com a restituição das arras, em dobro, à promitente compradora, na medida em que é do mandatário a obrigação de indenizar qualquer prejuízo causado por sua culpa, como preceitua o Art. 667, </a:t>
            </a:r>
            <a:r>
              <a:rPr lang="pt-BR" sz="3200" i="1" spc="-1" dirty="0">
                <a:solidFill>
                  <a:srgbClr val="000000"/>
                </a:solidFill>
                <a:latin typeface="Candara Light" panose="020E0502030303020204" pitchFamily="34" charset="0"/>
                <a:ea typeface="DejaVu Sans"/>
              </a:rPr>
              <a:t>caput</a:t>
            </a:r>
            <a:r>
              <a:rPr lang="pt-BR" sz="3200" spc="-1" dirty="0">
                <a:solidFill>
                  <a:srgbClr val="000000"/>
                </a:solidFill>
                <a:latin typeface="Candara Light" panose="020E0502030303020204" pitchFamily="34" charset="0"/>
                <a:ea typeface="DejaVu Sans"/>
              </a:rPr>
              <a:t>, do Código Civil. </a:t>
            </a:r>
          </a:p>
          <a:p>
            <a:pPr algn="just">
              <a:lnSpc>
                <a:spcPct val="100000"/>
              </a:lnSpc>
              <a:spcBef>
                <a:spcPts val="641"/>
              </a:spcBef>
              <a:tabLst>
                <a:tab pos="0" algn="l"/>
              </a:tabLst>
            </a:pPr>
            <a:r>
              <a:rPr lang="pt-BR" sz="3200" spc="-1" dirty="0">
                <a:solidFill>
                  <a:srgbClr val="000000"/>
                </a:solidFill>
                <a:highlight>
                  <a:srgbClr val="FFFF00"/>
                </a:highlight>
                <a:latin typeface="Candara Light" panose="020E0502030303020204" pitchFamily="34" charset="0"/>
                <a:ea typeface="DejaVu Sans"/>
              </a:rPr>
              <a:t>DOS PEDIDOS</a:t>
            </a:r>
          </a:p>
          <a:p>
            <a:pPr algn="just">
              <a:lnSpc>
                <a:spcPct val="100000"/>
              </a:lnSpc>
              <a:spcBef>
                <a:spcPts val="641"/>
              </a:spcBef>
              <a:tabLst>
                <a:tab pos="0" algn="l"/>
              </a:tabLst>
            </a:pPr>
            <a:r>
              <a:rPr lang="pt-BR" sz="3200" spc="-1" dirty="0">
                <a:solidFill>
                  <a:srgbClr val="000000"/>
                </a:solidFill>
                <a:latin typeface="Candara Light" panose="020E0502030303020204" pitchFamily="34" charset="0"/>
                <a:ea typeface="DejaVu Sans"/>
              </a:rPr>
              <a:t>      Diante do exposto, requer a </a:t>
            </a:r>
            <a:r>
              <a:rPr lang="pt-BR" sz="3200" spc="-1" dirty="0">
                <a:solidFill>
                  <a:srgbClr val="000000"/>
                </a:solidFill>
                <a:highlight>
                  <a:srgbClr val="FFFF00"/>
                </a:highlight>
                <a:latin typeface="Candara Light" panose="020E0502030303020204" pitchFamily="34" charset="0"/>
                <a:ea typeface="DejaVu Sans"/>
              </a:rPr>
              <a:t>improcedência</a:t>
            </a:r>
            <a:r>
              <a:rPr lang="pt-BR" sz="3200" spc="-1" dirty="0">
                <a:solidFill>
                  <a:srgbClr val="000000"/>
                </a:solidFill>
                <a:latin typeface="Candara Light" panose="020E0502030303020204" pitchFamily="34" charset="0"/>
                <a:ea typeface="DejaVu Sans"/>
              </a:rPr>
              <a:t> de todos pedidos da inicial, condenando o autor no ônus </a:t>
            </a:r>
            <a:r>
              <a:rPr lang="pt-BR" sz="3200" spc="-1" dirty="0">
                <a:solidFill>
                  <a:srgbClr val="000000"/>
                </a:solidFill>
                <a:highlight>
                  <a:srgbClr val="FFFF00"/>
                </a:highlight>
                <a:latin typeface="Candara Light" panose="020E0502030303020204" pitchFamily="34" charset="0"/>
                <a:ea typeface="DejaVu Sans"/>
              </a:rPr>
              <a:t>sucumbencial</a:t>
            </a:r>
            <a:r>
              <a:rPr lang="pt-BR" sz="3200" spc="-1" dirty="0">
                <a:solidFill>
                  <a:srgbClr val="000000"/>
                </a:solidFill>
                <a:latin typeface="Candara Light" panose="020E0502030303020204" pitchFamily="34" charset="0"/>
                <a:ea typeface="DejaVu Sans"/>
              </a:rPr>
              <a:t>.</a:t>
            </a:r>
          </a:p>
          <a:p>
            <a:pPr algn="just">
              <a:lnSpc>
                <a:spcPct val="100000"/>
              </a:lnSpc>
              <a:spcBef>
                <a:spcPts val="641"/>
              </a:spcBef>
              <a:tabLst>
                <a:tab pos="0" algn="l"/>
              </a:tabLst>
            </a:pPr>
            <a:endParaRPr lang="pt-BR" sz="3200" spc="-1" dirty="0">
              <a:solidFill>
                <a:srgbClr val="000000"/>
              </a:solidFill>
              <a:highlight>
                <a:srgbClr val="FFFF00"/>
              </a:highlight>
              <a:latin typeface="Candara Light" panose="020E0502030303020204" pitchFamily="34" charset="0"/>
              <a:ea typeface="DejaVu Sans"/>
            </a:endParaRPr>
          </a:p>
          <a:p>
            <a:pPr algn="just">
              <a:lnSpc>
                <a:spcPct val="100000"/>
              </a:lnSpc>
              <a:spcBef>
                <a:spcPts val="641"/>
              </a:spcBef>
              <a:tabLst>
                <a:tab pos="0" algn="l"/>
              </a:tabLst>
            </a:pPr>
            <a:r>
              <a:rPr lang="pt-BR" sz="3200" spc="-1" dirty="0">
                <a:solidFill>
                  <a:srgbClr val="000000"/>
                </a:solidFill>
                <a:highlight>
                  <a:srgbClr val="FFFF00"/>
                </a:highlight>
                <a:latin typeface="Candara Light" panose="020E0502030303020204" pitchFamily="34" charset="0"/>
                <a:ea typeface="DejaVu Sans"/>
              </a:rPr>
              <a:t>DAS PROVAS</a:t>
            </a:r>
          </a:p>
          <a:p>
            <a:pPr algn="just">
              <a:lnSpc>
                <a:spcPct val="100000"/>
              </a:lnSpc>
              <a:spcBef>
                <a:spcPts val="641"/>
              </a:spcBef>
              <a:tabLst>
                <a:tab pos="0" algn="l"/>
              </a:tabLst>
            </a:pPr>
            <a:r>
              <a:rPr lang="pt-BR" sz="3200" spc="-1" dirty="0">
                <a:solidFill>
                  <a:srgbClr val="000000"/>
                </a:solidFill>
                <a:latin typeface="Candara Light" panose="020E0502030303020204" pitchFamily="34" charset="0"/>
                <a:ea typeface="DejaVu Sans"/>
              </a:rPr>
              <a:t>     Requer a produção de </a:t>
            </a:r>
            <a:r>
              <a:rPr lang="pt-BR" sz="3200" spc="-1" dirty="0">
                <a:solidFill>
                  <a:srgbClr val="000000"/>
                </a:solidFill>
                <a:highlight>
                  <a:srgbClr val="FFFF00"/>
                </a:highlight>
                <a:latin typeface="Candara Light" panose="020E0502030303020204" pitchFamily="34" charset="0"/>
                <a:ea typeface="DejaVu Sans"/>
              </a:rPr>
              <a:t>todos</a:t>
            </a:r>
            <a:r>
              <a:rPr lang="pt-BR" sz="3200" spc="-1" dirty="0">
                <a:solidFill>
                  <a:srgbClr val="000000"/>
                </a:solidFill>
                <a:latin typeface="Candara Light" panose="020E0502030303020204" pitchFamily="34" charset="0"/>
                <a:ea typeface="DejaVu Sans"/>
              </a:rPr>
              <a:t> os meios de provas em direito admitidos, especialmente documental.</a:t>
            </a:r>
          </a:p>
          <a:p>
            <a:pPr algn="just">
              <a:lnSpc>
                <a:spcPct val="100000"/>
              </a:lnSpc>
              <a:spcBef>
                <a:spcPts val="641"/>
              </a:spcBef>
              <a:tabLst>
                <a:tab pos="0" algn="l"/>
              </a:tabLst>
            </a:pPr>
            <a:r>
              <a:rPr lang="pt-BR" sz="3200" spc="-1" dirty="0">
                <a:solidFill>
                  <a:srgbClr val="000000"/>
                </a:solidFill>
                <a:highlight>
                  <a:srgbClr val="FFFF00"/>
                </a:highlight>
                <a:latin typeface="Candara Light" panose="020E0502030303020204" pitchFamily="34" charset="0"/>
                <a:ea typeface="DejaVu Sans"/>
              </a:rPr>
              <a:t>Nestes termos, </a:t>
            </a:r>
          </a:p>
          <a:p>
            <a:pPr algn="just">
              <a:lnSpc>
                <a:spcPct val="100000"/>
              </a:lnSpc>
              <a:spcBef>
                <a:spcPts val="641"/>
              </a:spcBef>
              <a:tabLst>
                <a:tab pos="0" algn="l"/>
              </a:tabLst>
            </a:pPr>
            <a:r>
              <a:rPr lang="pt-BR" sz="3200" spc="-1" dirty="0">
                <a:solidFill>
                  <a:srgbClr val="000000"/>
                </a:solidFill>
                <a:highlight>
                  <a:srgbClr val="FFFF00"/>
                </a:highlight>
                <a:latin typeface="Candara Light" panose="020E0502030303020204" pitchFamily="34" charset="0"/>
                <a:ea typeface="DejaVu Sans"/>
              </a:rPr>
              <a:t>Pede Deferimento. </a:t>
            </a:r>
          </a:p>
          <a:p>
            <a:pPr algn="just">
              <a:lnSpc>
                <a:spcPct val="100000"/>
              </a:lnSpc>
              <a:spcBef>
                <a:spcPts val="641"/>
              </a:spcBef>
              <a:tabLst>
                <a:tab pos="0" algn="l"/>
              </a:tabLst>
            </a:pPr>
            <a:r>
              <a:rPr lang="pt-BR" sz="3200" spc="-1" dirty="0">
                <a:solidFill>
                  <a:srgbClr val="000000"/>
                </a:solidFill>
                <a:highlight>
                  <a:srgbClr val="FFFF00"/>
                </a:highlight>
                <a:latin typeface="Candara Light" panose="020E0502030303020204" pitchFamily="34" charset="0"/>
                <a:ea typeface="DejaVu Sans"/>
              </a:rPr>
              <a:t>Local e data. </a:t>
            </a:r>
          </a:p>
          <a:p>
            <a:pPr algn="just">
              <a:lnSpc>
                <a:spcPct val="100000"/>
              </a:lnSpc>
              <a:spcBef>
                <a:spcPts val="641"/>
              </a:spcBef>
              <a:tabLst>
                <a:tab pos="0" algn="l"/>
              </a:tabLst>
            </a:pPr>
            <a:r>
              <a:rPr lang="pt-BR" sz="3200" spc="-1" dirty="0">
                <a:solidFill>
                  <a:srgbClr val="000000"/>
                </a:solidFill>
                <a:highlight>
                  <a:srgbClr val="FFFF00"/>
                </a:highlight>
                <a:latin typeface="Candara Light" panose="020E0502030303020204" pitchFamily="34" charset="0"/>
                <a:ea typeface="DejaVu Sans"/>
              </a:rPr>
              <a:t>ADVOGADO – OAB/UF</a:t>
            </a:r>
            <a:endParaRPr lang="pt-BR" sz="3200" spc="-1" dirty="0">
              <a:solidFill>
                <a:srgbClr val="000000"/>
              </a:solidFill>
              <a:latin typeface="Calibri"/>
              <a:ea typeface="DejaVu Sans"/>
            </a:endParaRPr>
          </a:p>
        </p:txBody>
      </p:sp>
    </p:spTree>
    <p:extLst>
      <p:ext uri="{BB962C8B-B14F-4D97-AF65-F5344CB8AC3E}">
        <p14:creationId xmlns:p14="http://schemas.microsoft.com/office/powerpoint/2010/main" val="1533852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8598AC6-12A9-FB3D-BD25-A5BA6C10912D}"/>
              </a:ext>
            </a:extLst>
          </p:cNvPr>
          <p:cNvSpPr/>
          <p:nvPr/>
        </p:nvSpPr>
        <p:spPr>
          <a:xfrm>
            <a:off x="4572000" y="0"/>
            <a:ext cx="4572000" cy="6778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1" name="Espaço Reservado para Conteúdo 2_12"/>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2">
            <a:noAutofit/>
          </a:bodyPr>
          <a:lstStyle/>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EXCELENTÍSSIMO SENHOR DOUTOR JUIZ DE DIREITO DA 1ª VARA CÍVEL DA COMARCA DE </a:t>
            </a:r>
            <a:r>
              <a:rPr lang="pt-BR" sz="1200" spc="-1" dirty="0">
                <a:solidFill>
                  <a:srgbClr val="000000"/>
                </a:solidFill>
                <a:highlight>
                  <a:srgbClr val="FFFF00"/>
                </a:highlight>
                <a:latin typeface="Candara Light" panose="020E0502030303020204" pitchFamily="34" charset="0"/>
                <a:ea typeface="DejaVu Sans"/>
              </a:rPr>
              <a:t>CURITIBA</a:t>
            </a:r>
            <a:r>
              <a:rPr lang="pt-BR" sz="1200" spc="-1" dirty="0">
                <a:solidFill>
                  <a:srgbClr val="000000"/>
                </a:solidFill>
                <a:latin typeface="Candara Light" panose="020E0502030303020204" pitchFamily="34" charset="0"/>
                <a:ea typeface="DejaVu Sans"/>
              </a:rPr>
              <a:t>.</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Processo  </a:t>
            </a:r>
            <a:r>
              <a:rPr lang="pt-BR" sz="1200" spc="-1" dirty="0">
                <a:solidFill>
                  <a:srgbClr val="000000"/>
                </a:solidFill>
                <a:highlight>
                  <a:srgbClr val="FFFF00"/>
                </a:highlight>
                <a:latin typeface="Candara Light" panose="020E0502030303020204" pitchFamily="34" charset="0"/>
                <a:ea typeface="DejaVu Sans"/>
              </a:rPr>
              <a:t>n. ....</a:t>
            </a:r>
          </a:p>
          <a:p>
            <a:pPr algn="just">
              <a:lnSpc>
                <a:spcPct val="100000"/>
              </a:lnSpc>
              <a:spcBef>
                <a:spcPts val="641"/>
              </a:spcBef>
              <a:tabLst>
                <a:tab pos="0" algn="l"/>
              </a:tabLst>
            </a:pPr>
            <a:r>
              <a:rPr lang="pt-BR" sz="1200" spc="-1" dirty="0">
                <a:solidFill>
                  <a:srgbClr val="000000"/>
                </a:solidFill>
                <a:highlight>
                  <a:srgbClr val="FFFF00"/>
                </a:highlight>
                <a:latin typeface="Candara Light" panose="020E0502030303020204" pitchFamily="34" charset="0"/>
                <a:ea typeface="DejaVu Sans"/>
              </a:rPr>
              <a:t>JORGE</a:t>
            </a:r>
            <a:r>
              <a:rPr lang="pt-BR" sz="1200" spc="-1" dirty="0">
                <a:solidFill>
                  <a:srgbClr val="000000"/>
                </a:solidFill>
                <a:latin typeface="Candara Light" panose="020E0502030303020204" pitchFamily="34" charset="0"/>
                <a:ea typeface="DejaVu Sans"/>
              </a:rPr>
              <a:t>, nacionalidade ..., estado civil..., empresário, CPF ...., endereço físico ..., e-mail ...,  </a:t>
            </a:r>
            <a:r>
              <a:rPr lang="pt-BR" sz="1200" spc="-1" dirty="0">
                <a:solidFill>
                  <a:srgbClr val="000000"/>
                </a:solidFill>
                <a:highlight>
                  <a:srgbClr val="FFFF00"/>
                </a:highlight>
                <a:latin typeface="Candara Light" panose="020E0502030303020204" pitchFamily="34" charset="0"/>
                <a:ea typeface="DejaVu Sans"/>
              </a:rPr>
              <a:t>por seu advogado </a:t>
            </a:r>
            <a:r>
              <a:rPr lang="pt-BR" sz="1200" spc="-1" dirty="0">
                <a:solidFill>
                  <a:srgbClr val="000000"/>
                </a:solidFill>
                <a:latin typeface="Candara Light" panose="020E0502030303020204" pitchFamily="34" charset="0"/>
                <a:ea typeface="DejaVu Sans"/>
              </a:rPr>
              <a:t>...., OAB/UF..., endereço físico ..., e-mail ....,  vem, respeitosamente, à presença de Vossa Excelência, com </a:t>
            </a:r>
            <a:r>
              <a:rPr lang="pt-BR" sz="1200" spc="-1" dirty="0">
                <a:solidFill>
                  <a:srgbClr val="000000"/>
                </a:solidFill>
                <a:highlight>
                  <a:srgbClr val="FFFF00"/>
                </a:highlight>
                <a:latin typeface="Candara Light" panose="020E0502030303020204" pitchFamily="34" charset="0"/>
                <a:ea typeface="DejaVu Sans"/>
              </a:rPr>
              <a:t>fundamento</a:t>
            </a:r>
            <a:r>
              <a:rPr lang="pt-BR" sz="1200" spc="-1" dirty="0">
                <a:solidFill>
                  <a:srgbClr val="000000"/>
                </a:solidFill>
                <a:latin typeface="Candara Light" panose="020E0502030303020204" pitchFamily="34" charset="0"/>
                <a:ea typeface="DejaVu Sans"/>
              </a:rPr>
              <a:t> no artigo 335 do Código de Processo Civil, </a:t>
            </a:r>
            <a:r>
              <a:rPr lang="pt-BR" sz="1200" spc="-1" dirty="0">
                <a:solidFill>
                  <a:srgbClr val="000000"/>
                </a:solidFill>
                <a:highlight>
                  <a:srgbClr val="FFFF00"/>
                </a:highlight>
                <a:latin typeface="Candara Light" panose="020E0502030303020204" pitchFamily="34" charset="0"/>
                <a:ea typeface="DejaVu Sans"/>
              </a:rPr>
              <a:t>oferecer</a:t>
            </a:r>
            <a:r>
              <a:rPr lang="pt-BR" sz="1200" spc="-1" dirty="0">
                <a:solidFill>
                  <a:srgbClr val="000000"/>
                </a:solidFill>
                <a:latin typeface="Candara Light" panose="020E0502030303020204" pitchFamily="34" charset="0"/>
                <a:ea typeface="DejaVu Sans"/>
              </a:rPr>
              <a:t> </a:t>
            </a:r>
            <a:r>
              <a:rPr lang="pt-BR" sz="1200" spc="-1" dirty="0">
                <a:solidFill>
                  <a:srgbClr val="000000"/>
                </a:solidFill>
                <a:highlight>
                  <a:srgbClr val="FFFF00"/>
                </a:highlight>
                <a:latin typeface="Candara Light" panose="020E0502030303020204" pitchFamily="34" charset="0"/>
                <a:ea typeface="DejaVu Sans"/>
              </a:rPr>
              <a:t>CONTESTAÇÃO</a:t>
            </a:r>
            <a:r>
              <a:rPr lang="pt-BR" sz="1200" spc="-1" dirty="0">
                <a:solidFill>
                  <a:srgbClr val="000000"/>
                </a:solidFill>
                <a:latin typeface="Candara Light" panose="020E0502030303020204" pitchFamily="34" charset="0"/>
                <a:ea typeface="DejaVu Sans"/>
              </a:rPr>
              <a:t>, conforme segue:</a:t>
            </a:r>
          </a:p>
          <a:p>
            <a:pPr algn="just">
              <a:lnSpc>
                <a:spcPct val="100000"/>
              </a:lnSpc>
              <a:spcBef>
                <a:spcPts val="641"/>
              </a:spcBef>
              <a:tabLst>
                <a:tab pos="0" algn="l"/>
              </a:tabLst>
            </a:pPr>
            <a:r>
              <a:rPr lang="pt-BR" sz="1200" spc="-1" dirty="0">
                <a:solidFill>
                  <a:srgbClr val="000000"/>
                </a:solidFill>
                <a:highlight>
                  <a:srgbClr val="FFFF00"/>
                </a:highlight>
                <a:latin typeface="Candara Light" panose="020E0502030303020204" pitchFamily="34" charset="0"/>
                <a:ea typeface="DejaVu Sans"/>
              </a:rPr>
              <a:t>DOS FATOS</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O réu delegou poderes gerais para o autor gerir seus imóveis conforme contrato (doc...), de modo a extrair os melhores resultados financeiros na administração dos bens. Estipulou-se que, a cada operação de gestão que resultasse lucrativa, o outorgado teria direito à remuneração de 5% sobre a receita gerada.  Contudo, o autor decidiu vender um apartamento do autor e Maria comprou pelo preço apenas 10% abaixo do mercado, colocando-se à disposição para o pagamento à vista, no valor de R$ 1.000.000,00. </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O autor, então, em nome do réu, firmou, com Maria, instrumento particular de compromisso de compra e venda, recebendo um sinal de R$ 20.000,00. Ato contínuo, comunicou o réu acerca da transação finalizada, informando que irá transferir o valor da venda, com a dedução de sua remuneração, compensando os valores.</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Revoltado, o réu esbravejou e acusou o autor de prometer a venda de um imóvel que não era para ser alienado, ressaltando que os poderes que lhe foram outorgados não abrangiam o direito de alienar imóveis. Então, o réu, pediu que desfizesse o negócio, deixando claro que o autor não tinha poderes para vender seus imóveis, uma vez que não tem interesse em se desfazer deles.</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O autor aceitou a crítica, comunicando que conseguiu desfazer a operação contratual com Maria, contudo, acredita que é devido o valor de 5% da venda (R$ 50.000,00), pelo esforço despendido, fazendo incidir a cláusula de remuneração.  O autor afirma, ainda, que teve de devolver o sinal, em dobro, totalizando R$ 40.000,00 e solicitou, assim, o depósito de R$ 90.000,00 em sua conta.</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Indignado, o réu não efetuou o pagamento, revogou os poderes concedidos a Miguel. Agora, o réu recebe mandado de citação da, para integrar o polo passivo da Ação de Cobrança movida pelo autor.</a:t>
            </a:r>
          </a:p>
          <a:p>
            <a:pPr algn="just">
              <a:lnSpc>
                <a:spcPct val="100000"/>
              </a:lnSpc>
              <a:spcBef>
                <a:spcPts val="641"/>
              </a:spcBef>
              <a:tabLst>
                <a:tab pos="0" algn="l"/>
              </a:tabLst>
            </a:pPr>
            <a:r>
              <a:rPr lang="pt-BR" sz="1200" spc="-1" dirty="0">
                <a:solidFill>
                  <a:srgbClr val="000000"/>
                </a:solidFill>
                <a:highlight>
                  <a:srgbClr val="FFFF00"/>
                </a:highlight>
                <a:latin typeface="Candara Light" panose="020E0502030303020204" pitchFamily="34" charset="0"/>
                <a:ea typeface="DejaVu Sans"/>
              </a:rPr>
              <a:t>DA DEFESA DE MÉRITO</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O réu, mandante, outorgou apenas poderes gerais para o autor, ora mandatário, gerir seus imóveis. É certo que a representação se limitava aos poderes de administração, como delimita o art. 661, caput, do Código Civil, o qual prevê expressamente que para alienar depende a procuração de poderes especiais e expressos, razão pela qual a ausência de tais poderes – especiais e expressos – importa exercício exorbitante do mandato.</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O réu não emitiu ratificação, expressa ou tácita, trata-se de negócio jurídico ineficaz perante o mandante, proprietário do imóvel. Logo, da mesma forma, o art. 662 do Código Civil prevê que os atos praticados por quem não tenha poderes suficientes são ineficazes em relação àquele em cujo nome foram praticados, salvo se os ratificar. </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O mandante só tem o dever de pagar a remuneração ao mandatário na conformidade do mandato conferido, segundo o art. 675 do CC. Portanto, incabível o pedido de reembolso do prejuízo que o mandatário teve com a restituição das arras, em dobro, à promitente compradora, na medida em que é do mandatário a obrigação de indenizar qualquer prejuízo causado por sua culpa, como preceitua o Art. 667, </a:t>
            </a:r>
            <a:r>
              <a:rPr lang="pt-BR" sz="1200" i="1" spc="-1" dirty="0">
                <a:solidFill>
                  <a:srgbClr val="000000"/>
                </a:solidFill>
                <a:latin typeface="Candara Light" panose="020E0502030303020204" pitchFamily="34" charset="0"/>
                <a:ea typeface="DejaVu Sans"/>
              </a:rPr>
              <a:t>caput</a:t>
            </a:r>
            <a:r>
              <a:rPr lang="pt-BR" sz="1200" spc="-1" dirty="0">
                <a:solidFill>
                  <a:srgbClr val="000000"/>
                </a:solidFill>
                <a:latin typeface="Candara Light" panose="020E0502030303020204" pitchFamily="34" charset="0"/>
                <a:ea typeface="DejaVu Sans"/>
              </a:rPr>
              <a:t>, do Código Civil. </a:t>
            </a:r>
          </a:p>
          <a:p>
            <a:pPr algn="just">
              <a:lnSpc>
                <a:spcPct val="100000"/>
              </a:lnSpc>
              <a:spcBef>
                <a:spcPts val="641"/>
              </a:spcBef>
              <a:tabLst>
                <a:tab pos="0" algn="l"/>
              </a:tabLst>
            </a:pPr>
            <a:r>
              <a:rPr lang="pt-BR" sz="1200" spc="-1" dirty="0">
                <a:solidFill>
                  <a:srgbClr val="000000"/>
                </a:solidFill>
                <a:highlight>
                  <a:srgbClr val="FFFF00"/>
                </a:highlight>
                <a:latin typeface="Candara Light" panose="020E0502030303020204" pitchFamily="34" charset="0"/>
                <a:ea typeface="DejaVu Sans"/>
              </a:rPr>
              <a:t>DOS PEDIDOS</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Diante do exposto, requer a </a:t>
            </a:r>
            <a:r>
              <a:rPr lang="pt-BR" sz="1200" spc="-1" dirty="0">
                <a:solidFill>
                  <a:srgbClr val="000000"/>
                </a:solidFill>
                <a:highlight>
                  <a:srgbClr val="FFFF00"/>
                </a:highlight>
                <a:latin typeface="Candara Light" panose="020E0502030303020204" pitchFamily="34" charset="0"/>
                <a:ea typeface="DejaVu Sans"/>
              </a:rPr>
              <a:t>improcedência</a:t>
            </a:r>
            <a:r>
              <a:rPr lang="pt-BR" sz="1200" spc="-1" dirty="0">
                <a:solidFill>
                  <a:srgbClr val="000000"/>
                </a:solidFill>
                <a:latin typeface="Candara Light" panose="020E0502030303020204" pitchFamily="34" charset="0"/>
                <a:ea typeface="DejaVu Sans"/>
              </a:rPr>
              <a:t> de todos pedidos da inicial, condenando o autor no ônus </a:t>
            </a:r>
            <a:r>
              <a:rPr lang="pt-BR" sz="1200" spc="-1" dirty="0">
                <a:solidFill>
                  <a:srgbClr val="000000"/>
                </a:solidFill>
                <a:highlight>
                  <a:srgbClr val="FFFF00"/>
                </a:highlight>
                <a:latin typeface="Candara Light" panose="020E0502030303020204" pitchFamily="34" charset="0"/>
                <a:ea typeface="DejaVu Sans"/>
              </a:rPr>
              <a:t>sucumbencial</a:t>
            </a:r>
            <a:r>
              <a:rPr lang="pt-BR" sz="1200" spc="-1" dirty="0">
                <a:solidFill>
                  <a:srgbClr val="000000"/>
                </a:solidFill>
                <a:latin typeface="Candara Light" panose="020E0502030303020204" pitchFamily="34" charset="0"/>
                <a:ea typeface="DejaVu Sans"/>
              </a:rPr>
              <a:t>.</a:t>
            </a:r>
          </a:p>
          <a:p>
            <a:pPr algn="just">
              <a:lnSpc>
                <a:spcPct val="100000"/>
              </a:lnSpc>
              <a:spcBef>
                <a:spcPts val="641"/>
              </a:spcBef>
              <a:tabLst>
                <a:tab pos="0" algn="l"/>
              </a:tabLst>
            </a:pPr>
            <a:r>
              <a:rPr lang="pt-BR" sz="1200" spc="-1" dirty="0">
                <a:solidFill>
                  <a:srgbClr val="000000"/>
                </a:solidFill>
                <a:highlight>
                  <a:srgbClr val="FFFF00"/>
                </a:highlight>
                <a:latin typeface="Candara Light" panose="020E0502030303020204" pitchFamily="34" charset="0"/>
                <a:ea typeface="DejaVu Sans"/>
              </a:rPr>
              <a:t>DAS PROVAS</a:t>
            </a:r>
          </a:p>
          <a:p>
            <a:pPr algn="just">
              <a:lnSpc>
                <a:spcPct val="100000"/>
              </a:lnSpc>
              <a:spcBef>
                <a:spcPts val="641"/>
              </a:spcBef>
              <a:tabLst>
                <a:tab pos="0" algn="l"/>
              </a:tabLst>
            </a:pPr>
            <a:r>
              <a:rPr lang="pt-BR" sz="1200" spc="-1" dirty="0">
                <a:solidFill>
                  <a:srgbClr val="000000"/>
                </a:solidFill>
                <a:latin typeface="Candara Light" panose="020E0502030303020204" pitchFamily="34" charset="0"/>
                <a:ea typeface="DejaVu Sans"/>
              </a:rPr>
              <a:t>     Requer a produção de </a:t>
            </a:r>
            <a:r>
              <a:rPr lang="pt-BR" sz="1200" spc="-1" dirty="0">
                <a:solidFill>
                  <a:srgbClr val="000000"/>
                </a:solidFill>
                <a:highlight>
                  <a:srgbClr val="FFFF00"/>
                </a:highlight>
                <a:latin typeface="Candara Light" panose="020E0502030303020204" pitchFamily="34" charset="0"/>
                <a:ea typeface="DejaVu Sans"/>
              </a:rPr>
              <a:t>todos</a:t>
            </a:r>
            <a:r>
              <a:rPr lang="pt-BR" sz="1200" spc="-1" dirty="0">
                <a:solidFill>
                  <a:srgbClr val="000000"/>
                </a:solidFill>
                <a:latin typeface="Candara Light" panose="020E0502030303020204" pitchFamily="34" charset="0"/>
                <a:ea typeface="DejaVu Sans"/>
              </a:rPr>
              <a:t> os meios de provas em direito admitidos, especialmente documental.</a:t>
            </a:r>
          </a:p>
          <a:p>
            <a:pPr algn="just">
              <a:lnSpc>
                <a:spcPct val="100000"/>
              </a:lnSpc>
              <a:spcBef>
                <a:spcPts val="641"/>
              </a:spcBef>
              <a:tabLst>
                <a:tab pos="0" algn="l"/>
              </a:tabLst>
            </a:pPr>
            <a:r>
              <a:rPr lang="pt-BR" sz="1200" spc="-1" dirty="0">
                <a:solidFill>
                  <a:srgbClr val="000000"/>
                </a:solidFill>
                <a:highlight>
                  <a:srgbClr val="FFFF00"/>
                </a:highlight>
                <a:latin typeface="Candara Light" panose="020E0502030303020204" pitchFamily="34" charset="0"/>
                <a:ea typeface="DejaVu Sans"/>
              </a:rPr>
              <a:t>Nestes termos, Pede Deferimento. Local e data.  ADVOGADO – OAB/UF</a:t>
            </a:r>
          </a:p>
        </p:txBody>
      </p:sp>
    </p:spTree>
    <p:extLst>
      <p:ext uri="{BB962C8B-B14F-4D97-AF65-F5344CB8AC3E}">
        <p14:creationId xmlns:p14="http://schemas.microsoft.com/office/powerpoint/2010/main" val="363635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F18D07-C870-E2B8-6C29-803A12851AEF}"/>
              </a:ext>
            </a:extLst>
          </p:cNvPr>
          <p:cNvSpPr/>
          <p:nvPr/>
        </p:nvSpPr>
        <p:spPr>
          <a:xfrm>
            <a:off x="796954" y="5318620"/>
            <a:ext cx="5360565" cy="153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75500"/>
            <a:ext cx="9144000" cy="6782499"/>
          </a:xfrm>
        </p:spPr>
        <p:txBody>
          <a:bodyPr>
            <a:normAutofit lnSpcReduction="10000"/>
          </a:bodyPr>
          <a:lstStyle/>
          <a:p>
            <a:pPr marL="0" indent="0" algn="ctr">
              <a:buNone/>
            </a:pPr>
            <a:r>
              <a:rPr lang="pt-BR" b="1" dirty="0">
                <a:solidFill>
                  <a:srgbClr val="FF0000"/>
                </a:solidFill>
              </a:rPr>
              <a:t>RECONVENÇÃO</a:t>
            </a:r>
            <a:r>
              <a:rPr lang="pt-BR" b="1" dirty="0"/>
              <a:t>  - FUDAMENTO art. 343 CPC</a:t>
            </a:r>
          </a:p>
          <a:p>
            <a:pPr marL="0" indent="0" algn="just">
              <a:buNone/>
            </a:pPr>
            <a:r>
              <a:rPr lang="pt-BR" sz="1400" dirty="0"/>
              <a:t>	</a:t>
            </a:r>
            <a:r>
              <a:rPr lang="pt-BR" sz="2100" dirty="0"/>
              <a:t>NATUREZA DE PETIÇÃO INICIAL – art. 319 CPC</a:t>
            </a:r>
          </a:p>
          <a:p>
            <a:pPr marL="0" indent="0" algn="just">
              <a:buNone/>
            </a:pPr>
            <a:r>
              <a:rPr lang="pt-BR" sz="1400" dirty="0"/>
              <a:t>	</a:t>
            </a:r>
            <a:r>
              <a:rPr lang="pt-BR" dirty="0"/>
              <a:t>É uma demanda (ação) PROPOSTA PELO réu contra o autor (</a:t>
            </a:r>
            <a:r>
              <a:rPr lang="pt-BR" b="1" u="sng" dirty="0">
                <a:solidFill>
                  <a:srgbClr val="FF0000"/>
                </a:solidFill>
                <a:highlight>
                  <a:srgbClr val="FFFF00"/>
                </a:highlight>
              </a:rPr>
              <a:t>no mesmo processo em que está sendo demandado</a:t>
            </a:r>
            <a:r>
              <a:rPr lang="pt-BR" dirty="0"/>
              <a:t>). </a:t>
            </a:r>
          </a:p>
          <a:p>
            <a:pPr marL="0" indent="0" algn="just">
              <a:buNone/>
            </a:pPr>
            <a:r>
              <a:rPr lang="pt-BR" dirty="0"/>
              <a:t>	</a:t>
            </a:r>
            <a:r>
              <a:rPr lang="pt-BR" b="1" dirty="0">
                <a:highlight>
                  <a:srgbClr val="00FF00"/>
                </a:highlight>
              </a:rPr>
              <a:t>DICA: </a:t>
            </a:r>
            <a:r>
              <a:rPr lang="pt-BR" sz="2400" b="1" u="sng" dirty="0">
                <a:solidFill>
                  <a:srgbClr val="FF0000"/>
                </a:solidFill>
                <a:highlight>
                  <a:srgbClr val="00FF00"/>
                </a:highlight>
              </a:rPr>
              <a:t>CONTRA-ATAQUE</a:t>
            </a:r>
            <a:r>
              <a:rPr lang="pt-BR" sz="2400" dirty="0"/>
              <a:t> </a:t>
            </a:r>
            <a:r>
              <a:rPr lang="pt-BR" dirty="0"/>
              <a:t>com </a:t>
            </a:r>
            <a:r>
              <a:rPr lang="pt-BR" u="sng" dirty="0">
                <a:solidFill>
                  <a:srgbClr val="FF0000"/>
                </a:solidFill>
                <a:highlight>
                  <a:srgbClr val="FFFF00"/>
                </a:highlight>
              </a:rPr>
              <a:t>processamento simultâneo</a:t>
            </a:r>
            <a:r>
              <a:rPr lang="pt-BR" dirty="0">
                <a:solidFill>
                  <a:srgbClr val="FF0000"/>
                </a:solidFill>
              </a:rPr>
              <a:t> </a:t>
            </a:r>
            <a:r>
              <a:rPr lang="pt-BR" dirty="0"/>
              <a:t>da ação original e da reconvenção (a ideia é ter </a:t>
            </a:r>
            <a:r>
              <a:rPr lang="pt-BR" dirty="0">
                <a:solidFill>
                  <a:srgbClr val="FF0000"/>
                </a:solidFill>
              </a:rPr>
              <a:t>1 sentença </a:t>
            </a:r>
            <a:r>
              <a:rPr lang="pt-BR" dirty="0"/>
              <a:t>para as duas ações, exceto indeferimento da reconvenção).</a:t>
            </a:r>
          </a:p>
          <a:p>
            <a:pPr marL="0" indent="0" algn="just">
              <a:buNone/>
            </a:pPr>
            <a:endParaRPr lang="pt-BR" dirty="0"/>
          </a:p>
          <a:p>
            <a:pPr marL="0" indent="0" algn="just">
              <a:buNone/>
            </a:pPr>
            <a:r>
              <a:rPr lang="pt-BR" dirty="0"/>
              <a:t>	*incidente processual que amplia o objeto litigioso!</a:t>
            </a:r>
          </a:p>
          <a:p>
            <a:pPr marL="0" indent="0" algn="just">
              <a:buNone/>
            </a:pPr>
            <a:r>
              <a:rPr lang="pt-BR" dirty="0"/>
              <a:t>	*ações de natureza dúplice?</a:t>
            </a:r>
          </a:p>
          <a:p>
            <a:pPr marL="0" indent="0" algn="just">
              <a:buNone/>
            </a:pPr>
            <a:r>
              <a:rPr lang="pt-BR" dirty="0"/>
              <a:t>	* legitimidade para pedir “pedido liminar”</a:t>
            </a:r>
          </a:p>
          <a:p>
            <a:pPr marL="0" indent="0" algn="just">
              <a:buNone/>
            </a:pPr>
            <a:r>
              <a:rPr lang="pt-BR" dirty="0"/>
              <a:t>	</a:t>
            </a:r>
            <a:r>
              <a:rPr lang="pt-BR" dirty="0">
                <a:solidFill>
                  <a:srgbClr val="FF0000"/>
                </a:solidFill>
              </a:rPr>
              <a:t>NOME DAS PARTES</a:t>
            </a:r>
          </a:p>
          <a:p>
            <a:pPr marL="0" indent="0" algn="just">
              <a:buNone/>
            </a:pPr>
            <a:r>
              <a:rPr lang="pt-BR" dirty="0"/>
              <a:t>	réu-demandante = reconvinte</a:t>
            </a:r>
          </a:p>
          <a:p>
            <a:pPr marL="0" indent="0" algn="just">
              <a:buNone/>
            </a:pPr>
            <a:r>
              <a:rPr lang="pt-BR" dirty="0"/>
              <a:t>	autor-demandado = reconvindo</a:t>
            </a:r>
          </a:p>
        </p:txBody>
      </p:sp>
    </p:spTree>
    <p:extLst>
      <p:ext uri="{BB962C8B-B14F-4D97-AF65-F5344CB8AC3E}">
        <p14:creationId xmlns:p14="http://schemas.microsoft.com/office/powerpoint/2010/main" val="166902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67112"/>
            <a:ext cx="9144000" cy="6790888"/>
          </a:xfrm>
        </p:spPr>
        <p:txBody>
          <a:bodyPr>
            <a:normAutofit lnSpcReduction="10000"/>
          </a:bodyPr>
          <a:lstStyle/>
          <a:p>
            <a:pPr marL="0" indent="0" algn="ctr">
              <a:buNone/>
            </a:pPr>
            <a:r>
              <a:rPr lang="pt-BR" b="1" dirty="0">
                <a:solidFill>
                  <a:srgbClr val="FF0000"/>
                </a:solidFill>
              </a:rPr>
              <a:t>DA RECONVENÇÃO</a:t>
            </a:r>
          </a:p>
          <a:p>
            <a:pPr marL="0" indent="0" algn="just">
              <a:buNone/>
            </a:pPr>
            <a:r>
              <a:rPr lang="pt-BR" dirty="0"/>
              <a:t>	Art. 343. </a:t>
            </a:r>
            <a:r>
              <a:rPr lang="pt-BR" b="1" u="sng" dirty="0"/>
              <a:t>Na contestação</a:t>
            </a:r>
            <a:r>
              <a:rPr lang="pt-BR" dirty="0"/>
              <a:t>, é lícito ao réu propor reconvenção para </a:t>
            </a:r>
            <a:r>
              <a:rPr lang="pt-BR" dirty="0">
                <a:solidFill>
                  <a:srgbClr val="FF0000"/>
                </a:solidFill>
                <a:highlight>
                  <a:srgbClr val="00FF00"/>
                </a:highlight>
              </a:rPr>
              <a:t>manifestar </a:t>
            </a:r>
            <a:r>
              <a:rPr lang="pt-BR" u="sng" dirty="0">
                <a:solidFill>
                  <a:srgbClr val="FF0000"/>
                </a:solidFill>
                <a:highlight>
                  <a:srgbClr val="00FF00"/>
                </a:highlight>
              </a:rPr>
              <a:t>pretensão própria</a:t>
            </a:r>
            <a:r>
              <a:rPr lang="pt-BR" dirty="0"/>
              <a:t>, </a:t>
            </a:r>
            <a:r>
              <a:rPr lang="pt-BR" b="1" u="sng" dirty="0">
                <a:highlight>
                  <a:srgbClr val="FF00FF"/>
                </a:highlight>
              </a:rPr>
              <a:t>CONEXA</a:t>
            </a:r>
            <a:r>
              <a:rPr lang="pt-BR" dirty="0"/>
              <a:t> com a </a:t>
            </a:r>
            <a:r>
              <a:rPr lang="pt-BR" b="1" dirty="0"/>
              <a:t>ação principal</a:t>
            </a:r>
            <a:r>
              <a:rPr lang="pt-BR" dirty="0"/>
              <a:t> ou com o </a:t>
            </a:r>
            <a:r>
              <a:rPr lang="pt-BR" u="sng" dirty="0"/>
              <a:t>fundamento da defesa</a:t>
            </a:r>
            <a:r>
              <a:rPr lang="pt-BR" dirty="0"/>
              <a:t>.</a:t>
            </a:r>
          </a:p>
          <a:p>
            <a:pPr marL="0" indent="0" algn="just">
              <a:buNone/>
            </a:pPr>
            <a:endParaRPr lang="pt-BR" b="1" u="sng" dirty="0"/>
          </a:p>
          <a:p>
            <a:pPr marL="0" indent="0" algn="just">
              <a:buNone/>
            </a:pPr>
            <a:r>
              <a:rPr lang="pt-BR" b="1" u="sng" dirty="0"/>
              <a:t>RESPOSTA AUTOR-DEMANDADO</a:t>
            </a:r>
          </a:p>
          <a:p>
            <a:pPr marL="0" indent="0" algn="just">
              <a:buNone/>
            </a:pPr>
            <a:r>
              <a:rPr lang="pt-BR" dirty="0"/>
              <a:t>	§ 1º </a:t>
            </a:r>
            <a:r>
              <a:rPr lang="pt-BR" u="sng" dirty="0"/>
              <a:t>Proposta a reconvenção</a:t>
            </a:r>
            <a:r>
              <a:rPr lang="pt-BR" dirty="0"/>
              <a:t>, </a:t>
            </a:r>
            <a:r>
              <a:rPr lang="pt-BR" dirty="0">
                <a:solidFill>
                  <a:srgbClr val="FF0000"/>
                </a:solidFill>
              </a:rPr>
              <a:t>o autor será </a:t>
            </a:r>
            <a:r>
              <a:rPr lang="pt-BR" b="1" i="1" dirty="0">
                <a:solidFill>
                  <a:srgbClr val="FF0000"/>
                </a:solidFill>
              </a:rPr>
              <a:t>INTIMADO</a:t>
            </a:r>
            <a:r>
              <a:rPr lang="pt-BR" dirty="0"/>
              <a:t>, na </a:t>
            </a:r>
            <a:r>
              <a:rPr lang="pt-BR" u="sng" dirty="0"/>
              <a:t>pessoa de seu advogado</a:t>
            </a:r>
            <a:r>
              <a:rPr lang="pt-BR" dirty="0"/>
              <a:t>, </a:t>
            </a:r>
            <a:r>
              <a:rPr lang="pt-BR" dirty="0">
                <a:solidFill>
                  <a:srgbClr val="FF0000"/>
                </a:solidFill>
              </a:rPr>
              <a:t>para apresentar </a:t>
            </a:r>
            <a:r>
              <a:rPr lang="pt-BR" b="1" u="sng" dirty="0">
                <a:solidFill>
                  <a:srgbClr val="FF0000"/>
                </a:solidFill>
              </a:rPr>
              <a:t>RESPOSTA</a:t>
            </a:r>
            <a:r>
              <a:rPr lang="pt-BR" dirty="0">
                <a:solidFill>
                  <a:srgbClr val="FF0000"/>
                </a:solidFill>
              </a:rPr>
              <a:t> no prazo de 15 dias</a:t>
            </a:r>
            <a:r>
              <a:rPr lang="pt-BR" dirty="0"/>
              <a:t>.</a:t>
            </a:r>
          </a:p>
          <a:p>
            <a:pPr marL="0" indent="0" algn="just">
              <a:buNone/>
            </a:pPr>
            <a:endParaRPr lang="pt-BR" dirty="0"/>
          </a:p>
          <a:p>
            <a:pPr marL="0" indent="0" algn="just">
              <a:buNone/>
            </a:pPr>
            <a:r>
              <a:rPr lang="pt-BR" sz="2400" b="1" u="sng" dirty="0"/>
              <a:t>RECONVENÇÃO TEM NATUREZA AUTÔNOMA DA 1ª AÇÃO </a:t>
            </a:r>
          </a:p>
          <a:p>
            <a:pPr marL="0" indent="0" algn="just">
              <a:buNone/>
            </a:pPr>
            <a:r>
              <a:rPr lang="pt-BR" dirty="0"/>
              <a:t>	§ 2º A </a:t>
            </a:r>
            <a:r>
              <a:rPr lang="pt-BR" b="1" u="sng" dirty="0">
                <a:highlight>
                  <a:srgbClr val="FFFF00"/>
                </a:highlight>
              </a:rPr>
              <a:t>DESISTÊNCIA</a:t>
            </a:r>
            <a:r>
              <a:rPr lang="pt-BR" dirty="0"/>
              <a:t> da ação ou a ocorrência de </a:t>
            </a:r>
            <a:r>
              <a:rPr lang="pt-BR" b="1" dirty="0"/>
              <a:t>causa extintiva</a:t>
            </a:r>
            <a:r>
              <a:rPr lang="pt-BR" dirty="0"/>
              <a:t> que impeça o exame de seu mérito </a:t>
            </a:r>
            <a:r>
              <a:rPr lang="pt-BR" b="1" u="sng" dirty="0">
                <a:solidFill>
                  <a:srgbClr val="FF0000"/>
                </a:solidFill>
                <a:highlight>
                  <a:srgbClr val="00FF00"/>
                </a:highlight>
              </a:rPr>
              <a:t>NÃO OBSTA</a:t>
            </a:r>
            <a:r>
              <a:rPr lang="pt-BR" dirty="0">
                <a:solidFill>
                  <a:srgbClr val="FF0000"/>
                </a:solidFill>
              </a:rPr>
              <a:t> ao prosseguimento do processo quanto à reconvenção</a:t>
            </a:r>
            <a:r>
              <a:rPr lang="pt-BR" dirty="0"/>
              <a:t>.</a:t>
            </a:r>
          </a:p>
        </p:txBody>
      </p:sp>
    </p:spTree>
    <p:extLst>
      <p:ext uri="{BB962C8B-B14F-4D97-AF65-F5344CB8AC3E}">
        <p14:creationId xmlns:p14="http://schemas.microsoft.com/office/powerpoint/2010/main" val="286937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83890"/>
            <a:ext cx="9144000" cy="6774109"/>
          </a:xfrm>
        </p:spPr>
        <p:txBody>
          <a:bodyPr>
            <a:normAutofit/>
          </a:bodyPr>
          <a:lstStyle/>
          <a:p>
            <a:pPr marL="0" indent="0" algn="just">
              <a:buNone/>
            </a:pPr>
            <a:r>
              <a:rPr lang="pt-BR" sz="1800" b="1" dirty="0"/>
              <a:t>RECONVENÇÃO </a:t>
            </a:r>
            <a:r>
              <a:rPr lang="pt-BR" sz="1800" b="1" dirty="0">
                <a:solidFill>
                  <a:srgbClr val="FF0000"/>
                </a:solidFill>
              </a:rPr>
              <a:t>PROPOSTA</a:t>
            </a:r>
            <a:r>
              <a:rPr lang="pt-BR" sz="1800" b="1" dirty="0"/>
              <a:t> (OU </a:t>
            </a:r>
            <a:r>
              <a:rPr lang="pt-BR" sz="1800" b="1" dirty="0">
                <a:solidFill>
                  <a:srgbClr val="FF0000"/>
                </a:solidFill>
              </a:rPr>
              <a:t>DIRECIONADA</a:t>
            </a:r>
            <a:r>
              <a:rPr lang="pt-BR" sz="1800" b="1" dirty="0"/>
              <a:t>) POR </a:t>
            </a:r>
            <a:r>
              <a:rPr lang="pt-BR" sz="1800" b="1" u="sng" dirty="0">
                <a:solidFill>
                  <a:srgbClr val="FF0000"/>
                </a:solidFill>
              </a:rPr>
              <a:t>TERCEIRO</a:t>
            </a:r>
            <a:r>
              <a:rPr lang="pt-BR" sz="1800" b="1" dirty="0"/>
              <a:t> - </a:t>
            </a:r>
            <a:r>
              <a:rPr lang="pt-BR" sz="1800" dirty="0"/>
              <a:t>Art. 343</a:t>
            </a:r>
          </a:p>
          <a:p>
            <a:pPr marL="0" indent="0" algn="just">
              <a:buNone/>
            </a:pPr>
            <a:r>
              <a:rPr lang="pt-BR" sz="2200" dirty="0"/>
              <a:t>   § 3º A reconvenção pode ser proposta </a:t>
            </a:r>
            <a:r>
              <a:rPr lang="pt-BR" sz="2200" b="1" u="sng" dirty="0">
                <a:solidFill>
                  <a:srgbClr val="FF0000"/>
                </a:solidFill>
              </a:rPr>
              <a:t>contra o </a:t>
            </a:r>
            <a:r>
              <a:rPr lang="pt-BR" sz="2200" b="1" u="sng" dirty="0">
                <a:solidFill>
                  <a:srgbClr val="FF0000"/>
                </a:solidFill>
                <a:highlight>
                  <a:srgbClr val="00FF00"/>
                </a:highlight>
              </a:rPr>
              <a:t>autor e terceiro</a:t>
            </a:r>
            <a:r>
              <a:rPr lang="pt-BR" sz="2200" dirty="0"/>
              <a:t>.</a:t>
            </a:r>
          </a:p>
          <a:p>
            <a:pPr marL="0" indent="0" algn="just">
              <a:buNone/>
            </a:pPr>
            <a:r>
              <a:rPr lang="pt-BR" sz="2000" dirty="0"/>
              <a:t>    </a:t>
            </a:r>
            <a:r>
              <a:rPr lang="pt-BR" sz="1700" dirty="0"/>
              <a:t>§ 4º </a:t>
            </a:r>
            <a:r>
              <a:rPr lang="pt-BR" sz="1700" u="sng" dirty="0"/>
              <a:t>A reconvenção pode ser proposta </a:t>
            </a:r>
            <a:r>
              <a:rPr lang="pt-BR" sz="1700" b="1" u="sng" dirty="0">
                <a:solidFill>
                  <a:srgbClr val="FF0000"/>
                </a:solidFill>
              </a:rPr>
              <a:t>pelo réu em </a:t>
            </a:r>
            <a:r>
              <a:rPr lang="pt-BR" sz="1700" b="1" u="sng" dirty="0">
                <a:solidFill>
                  <a:srgbClr val="FF0000"/>
                </a:solidFill>
                <a:highlight>
                  <a:srgbClr val="FFFF00"/>
                </a:highlight>
              </a:rPr>
              <a:t>litisconsórcio</a:t>
            </a:r>
            <a:r>
              <a:rPr lang="pt-BR" sz="1700" u="sng" dirty="0">
                <a:solidFill>
                  <a:srgbClr val="FF0000"/>
                </a:solidFill>
                <a:highlight>
                  <a:srgbClr val="FFFF00"/>
                </a:highlight>
              </a:rPr>
              <a:t> </a:t>
            </a:r>
            <a:r>
              <a:rPr lang="pt-BR" sz="1700" u="sng" dirty="0">
                <a:highlight>
                  <a:srgbClr val="FFFF00"/>
                </a:highlight>
              </a:rPr>
              <a:t>com terceiro</a:t>
            </a:r>
            <a:r>
              <a:rPr lang="pt-BR" sz="1700" dirty="0"/>
              <a:t>.</a:t>
            </a:r>
          </a:p>
          <a:p>
            <a:pPr marL="0" indent="0" algn="just">
              <a:buNone/>
            </a:pPr>
            <a:endParaRPr lang="pt-BR" dirty="0"/>
          </a:p>
          <a:p>
            <a:pPr marL="0" indent="0" algn="just">
              <a:buNone/>
            </a:pPr>
            <a:r>
              <a:rPr lang="pt-BR" sz="2000" b="1" i="1" dirty="0"/>
              <a:t>SUBSTITUTO PROCESSUAL </a:t>
            </a:r>
            <a:r>
              <a:rPr lang="pt-BR" sz="1400" i="1" dirty="0"/>
              <a:t>(EX: sindicato, ação civil pública, falecimento da parte etc.)</a:t>
            </a:r>
          </a:p>
          <a:p>
            <a:pPr marL="0" indent="0" algn="just">
              <a:buNone/>
            </a:pPr>
            <a:r>
              <a:rPr lang="pt-BR" i="1" dirty="0"/>
              <a:t>	§ 5º Se o autor for substituto processual, o reconvinte deverá afirmar ser titular de direito em face do substituído, e a reconvenção deverá ser proposta em face do autor, também na qualidade de substituto processual.</a:t>
            </a:r>
          </a:p>
          <a:p>
            <a:pPr marL="0" indent="0" algn="just">
              <a:buNone/>
            </a:pPr>
            <a:endParaRPr lang="pt-BR" b="1" dirty="0"/>
          </a:p>
          <a:p>
            <a:pPr marL="0" indent="0" algn="just">
              <a:buNone/>
            </a:pPr>
            <a:r>
              <a:rPr lang="pt-BR" sz="2200" b="1" dirty="0"/>
              <a:t>CONTESTAÇÃO + (OU NÃO) RECONVENÇÃO </a:t>
            </a:r>
            <a:r>
              <a:rPr lang="pt-BR" b="1" dirty="0"/>
              <a:t>(</a:t>
            </a:r>
            <a:r>
              <a:rPr lang="pt-BR" b="1" dirty="0">
                <a:solidFill>
                  <a:srgbClr val="FF0000"/>
                </a:solidFill>
              </a:rPr>
              <a:t>PEÇA ÚNICA</a:t>
            </a:r>
            <a:r>
              <a:rPr lang="pt-BR" b="1" dirty="0"/>
              <a:t>)</a:t>
            </a:r>
          </a:p>
          <a:p>
            <a:pPr marL="0" indent="0" algn="just">
              <a:buNone/>
            </a:pPr>
            <a:r>
              <a:rPr lang="pt-BR" sz="2400" dirty="0">
                <a:highlight>
                  <a:srgbClr val="FFFF00"/>
                </a:highlight>
              </a:rPr>
              <a:t>§ 6º </a:t>
            </a:r>
            <a:r>
              <a:rPr lang="pt-BR" sz="2400" u="sng" dirty="0">
                <a:highlight>
                  <a:srgbClr val="FFFF00"/>
                </a:highlight>
              </a:rPr>
              <a:t>O RÉU </a:t>
            </a:r>
            <a:r>
              <a:rPr lang="pt-BR" sz="2400" u="sng" dirty="0">
                <a:solidFill>
                  <a:srgbClr val="FF0000"/>
                </a:solidFill>
                <a:highlight>
                  <a:srgbClr val="FFFF00"/>
                </a:highlight>
              </a:rPr>
              <a:t>PODE</a:t>
            </a:r>
            <a:r>
              <a:rPr lang="pt-BR" sz="2400" u="sng" dirty="0">
                <a:highlight>
                  <a:srgbClr val="FFFF00"/>
                </a:highlight>
              </a:rPr>
              <a:t> PROPOR RECONVENÇÃO </a:t>
            </a:r>
            <a:r>
              <a:rPr lang="pt-BR" sz="2400" u="sng" dirty="0">
                <a:solidFill>
                  <a:srgbClr val="FF0000"/>
                </a:solidFill>
                <a:highlight>
                  <a:srgbClr val="FFFF00"/>
                </a:highlight>
              </a:rPr>
              <a:t>INDEPENDENTEMENTE</a:t>
            </a:r>
            <a:r>
              <a:rPr lang="pt-BR" sz="2400" u="sng" dirty="0">
                <a:highlight>
                  <a:srgbClr val="FFFF00"/>
                </a:highlight>
              </a:rPr>
              <a:t> DE OFERECER CONTESTAÇÃO</a:t>
            </a:r>
            <a:r>
              <a:rPr lang="pt-BR" sz="2400" dirty="0"/>
              <a:t>.</a:t>
            </a:r>
          </a:p>
          <a:p>
            <a:pPr marL="0" indent="0" algn="just">
              <a:buNone/>
            </a:pPr>
            <a:r>
              <a:rPr lang="pt-BR" dirty="0"/>
              <a:t>	Ex.: acidente dano material não contesta e o réu promove uma ação por danos morais.</a:t>
            </a:r>
          </a:p>
        </p:txBody>
      </p:sp>
    </p:spTree>
    <p:extLst>
      <p:ext uri="{BB962C8B-B14F-4D97-AF65-F5344CB8AC3E}">
        <p14:creationId xmlns:p14="http://schemas.microsoft.com/office/powerpoint/2010/main" val="359298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1" y="100668"/>
            <a:ext cx="9144000" cy="6757331"/>
          </a:xfrm>
        </p:spPr>
        <p:txBody>
          <a:bodyPr>
            <a:normAutofit fontScale="92500" lnSpcReduction="10000"/>
          </a:bodyPr>
          <a:lstStyle/>
          <a:p>
            <a:pPr marL="0" indent="0" algn="just">
              <a:buNone/>
            </a:pPr>
            <a:r>
              <a:rPr lang="pt-BR" dirty="0"/>
              <a:t>	Art. 286. Serão </a:t>
            </a:r>
            <a:r>
              <a:rPr lang="pt-BR" u="sng" dirty="0">
                <a:solidFill>
                  <a:srgbClr val="FF0000"/>
                </a:solidFill>
                <a:highlight>
                  <a:srgbClr val="008000"/>
                </a:highlight>
              </a:rPr>
              <a:t>DISTRIBUÍDAS</a:t>
            </a:r>
            <a:r>
              <a:rPr lang="pt-BR" u="sng" dirty="0">
                <a:solidFill>
                  <a:srgbClr val="FF0000"/>
                </a:solidFill>
                <a:highlight>
                  <a:srgbClr val="00FF00"/>
                </a:highlight>
              </a:rPr>
              <a:t> POR DEPENDÊNCIA</a:t>
            </a:r>
            <a:r>
              <a:rPr lang="pt-BR" dirty="0">
                <a:solidFill>
                  <a:srgbClr val="FF0000"/>
                </a:solidFill>
              </a:rPr>
              <a:t> </a:t>
            </a:r>
            <a:r>
              <a:rPr lang="pt-BR" dirty="0"/>
              <a:t>as causas de qualquer natureza:.. parágrafo único. </a:t>
            </a:r>
            <a:r>
              <a:rPr lang="pt-BR" dirty="0">
                <a:solidFill>
                  <a:srgbClr val="FF0000"/>
                </a:solidFill>
              </a:rPr>
              <a:t>Havendo...</a:t>
            </a:r>
            <a:r>
              <a:rPr lang="pt-BR" dirty="0"/>
              <a:t> </a:t>
            </a:r>
            <a:r>
              <a:rPr lang="pt-BR" dirty="0">
                <a:solidFill>
                  <a:srgbClr val="FF0000"/>
                </a:solidFill>
              </a:rPr>
              <a:t>reconvenção</a:t>
            </a:r>
            <a:r>
              <a:rPr lang="pt-BR" dirty="0"/>
              <a:t>... mandará proceder à </a:t>
            </a:r>
            <a:r>
              <a:rPr lang="pt-BR" u="sng" dirty="0"/>
              <a:t>respectiva </a:t>
            </a:r>
            <a:r>
              <a:rPr lang="pt-BR" u="sng" dirty="0">
                <a:solidFill>
                  <a:srgbClr val="FF0000"/>
                </a:solidFill>
              </a:rPr>
              <a:t>anotação</a:t>
            </a:r>
            <a:r>
              <a:rPr lang="pt-BR" u="sng" dirty="0"/>
              <a:t> pelo distribuidor</a:t>
            </a:r>
            <a:r>
              <a:rPr lang="pt-BR" dirty="0"/>
              <a:t>.</a:t>
            </a:r>
          </a:p>
          <a:p>
            <a:pPr marL="0" indent="0" algn="just">
              <a:buNone/>
            </a:pPr>
            <a:r>
              <a:rPr lang="pt-BR" dirty="0"/>
              <a:t>	</a:t>
            </a:r>
            <a:r>
              <a:rPr lang="pt-BR" sz="2100" i="1" dirty="0"/>
              <a:t>Art. 292. O </a:t>
            </a:r>
            <a:r>
              <a:rPr lang="pt-BR" sz="2100" i="1" dirty="0">
                <a:solidFill>
                  <a:srgbClr val="FF0000"/>
                </a:solidFill>
                <a:highlight>
                  <a:srgbClr val="FFFF00"/>
                </a:highlight>
              </a:rPr>
              <a:t>valor da causa</a:t>
            </a:r>
            <a:r>
              <a:rPr lang="pt-BR" sz="2100" i="1" dirty="0">
                <a:solidFill>
                  <a:srgbClr val="FF0000"/>
                </a:solidFill>
              </a:rPr>
              <a:t> </a:t>
            </a:r>
            <a:r>
              <a:rPr lang="pt-BR" sz="2100" i="1" dirty="0"/>
              <a:t>constará da petição inicial ou da </a:t>
            </a:r>
            <a:r>
              <a:rPr lang="pt-BR" sz="2100" i="1" dirty="0">
                <a:solidFill>
                  <a:srgbClr val="FF0000"/>
                </a:solidFill>
              </a:rPr>
              <a:t>reconvenção</a:t>
            </a:r>
            <a:r>
              <a:rPr lang="pt-BR" sz="2100" i="1" dirty="0"/>
              <a:t>...</a:t>
            </a:r>
          </a:p>
          <a:p>
            <a:pPr marL="0" indent="0" algn="just">
              <a:buNone/>
            </a:pPr>
            <a:r>
              <a:rPr lang="pt-BR" dirty="0"/>
              <a:t>	</a:t>
            </a:r>
            <a:r>
              <a:rPr lang="pt-BR" sz="2100" i="1" dirty="0"/>
              <a:t>Art. 324. O pedido </a:t>
            </a:r>
            <a:r>
              <a:rPr lang="pt-BR" sz="2100" b="1" i="1" dirty="0"/>
              <a:t>deve ser determinado</a:t>
            </a:r>
            <a:r>
              <a:rPr lang="pt-BR" sz="2100" i="1" dirty="0"/>
              <a:t>... § 2º O disposto neste artigo </a:t>
            </a:r>
            <a:r>
              <a:rPr lang="pt-BR" sz="2100" b="1" i="1" u="sng" dirty="0"/>
              <a:t>aplica-se à reconvenção</a:t>
            </a:r>
            <a:r>
              <a:rPr lang="pt-BR" sz="2100" i="1" dirty="0"/>
              <a:t>.</a:t>
            </a:r>
          </a:p>
          <a:p>
            <a:pPr marL="0" indent="0" algn="just">
              <a:buNone/>
            </a:pPr>
            <a:endParaRPr lang="pt-BR" dirty="0"/>
          </a:p>
          <a:p>
            <a:pPr marL="0" indent="0" algn="just">
              <a:buNone/>
            </a:pPr>
            <a:r>
              <a:rPr lang="pt-BR" dirty="0"/>
              <a:t>	</a:t>
            </a:r>
            <a:r>
              <a:rPr lang="pt-BR" u="sng" dirty="0"/>
              <a:t>É POSSÍVEL EMENDAR A RECONVENÇÃO? </a:t>
            </a:r>
            <a:r>
              <a:rPr lang="pt-BR" sz="1200" u="sng" dirty="0"/>
              <a:t>(</a:t>
            </a:r>
            <a:r>
              <a:rPr lang="pt-BR" sz="1200" i="1" u="sng" dirty="0">
                <a:solidFill>
                  <a:srgbClr val="FF0000"/>
                </a:solidFill>
              </a:rPr>
              <a:t>sim e não!?</a:t>
            </a:r>
            <a:r>
              <a:rPr lang="pt-BR" sz="1200" u="sng" dirty="0"/>
              <a:t>)</a:t>
            </a:r>
          </a:p>
          <a:p>
            <a:pPr marL="0" indent="0" algn="just">
              <a:buNone/>
            </a:pPr>
            <a:endParaRPr lang="pt-BR" sz="1200" u="sng" dirty="0"/>
          </a:p>
          <a:p>
            <a:pPr marL="0" indent="0" algn="just">
              <a:buNone/>
            </a:pPr>
            <a:r>
              <a:rPr lang="pt-BR" dirty="0"/>
              <a:t>	</a:t>
            </a:r>
            <a:r>
              <a:rPr lang="pt-BR" dirty="0">
                <a:latin typeface="Abadi Extra Light" panose="020B0204020104020204" pitchFamily="34" charset="0"/>
              </a:rPr>
              <a:t>Art. 329. </a:t>
            </a:r>
            <a:r>
              <a:rPr lang="pt-BR" u="sng" dirty="0">
                <a:latin typeface="Abadi Extra Light" panose="020B0204020104020204" pitchFamily="34" charset="0"/>
              </a:rPr>
              <a:t>O autor poderá</a:t>
            </a:r>
            <a:r>
              <a:rPr lang="pt-BR" dirty="0">
                <a:latin typeface="Abadi Extra Light" panose="020B0204020104020204" pitchFamily="34" charset="0"/>
              </a:rPr>
              <a:t>: </a:t>
            </a:r>
          </a:p>
          <a:p>
            <a:pPr marL="0" indent="0" algn="just">
              <a:buNone/>
            </a:pPr>
            <a:r>
              <a:rPr lang="pt-BR" dirty="0">
                <a:latin typeface="Abadi Extra Light" panose="020B0204020104020204" pitchFamily="34" charset="0"/>
              </a:rPr>
              <a:t>	</a:t>
            </a:r>
            <a:r>
              <a:rPr lang="pt-BR" sz="2100" i="1" dirty="0">
                <a:latin typeface="Abadi Extra Light" panose="020B0204020104020204" pitchFamily="34" charset="0"/>
              </a:rPr>
              <a:t>I - </a:t>
            </a:r>
            <a:r>
              <a:rPr lang="pt-BR" sz="2100" i="1" dirty="0">
                <a:highlight>
                  <a:srgbClr val="FFFF00"/>
                </a:highlight>
                <a:latin typeface="Abadi Extra Light" panose="020B0204020104020204" pitchFamily="34" charset="0"/>
              </a:rPr>
              <a:t>até a citação</a:t>
            </a:r>
            <a:r>
              <a:rPr lang="pt-BR" sz="2100" i="1" dirty="0">
                <a:latin typeface="Abadi Extra Light" panose="020B0204020104020204" pitchFamily="34" charset="0"/>
              </a:rPr>
              <a:t>, aditar ou alterar o pedido ou a causa de pedir, independentemente de consentimento do réu; </a:t>
            </a:r>
          </a:p>
          <a:p>
            <a:pPr marL="0" indent="0" algn="just">
              <a:buNone/>
            </a:pPr>
            <a:r>
              <a:rPr lang="pt-BR" sz="2100" i="1" dirty="0">
                <a:latin typeface="Abadi Extra Light" panose="020B0204020104020204" pitchFamily="34" charset="0"/>
              </a:rPr>
              <a:t>	II - </a:t>
            </a:r>
            <a:r>
              <a:rPr lang="pt-BR" sz="2100" i="1" dirty="0">
                <a:highlight>
                  <a:srgbClr val="FFFF00"/>
                </a:highlight>
                <a:latin typeface="Abadi Extra Light" panose="020B0204020104020204" pitchFamily="34" charset="0"/>
              </a:rPr>
              <a:t>até o saneamento do processo</a:t>
            </a:r>
            <a:r>
              <a:rPr lang="pt-BR" sz="2100" i="1" dirty="0">
                <a:latin typeface="Abadi Extra Light" panose="020B0204020104020204" pitchFamily="34" charset="0"/>
              </a:rPr>
              <a:t>, aditar ou alterar o pedido e a causa de pedir, com consentimento do réu, assegurado o contraditório mediante a possibilidade de manifestação deste no prazo mínimo de 15 dias, facultado o requerimento de prova suplementar. </a:t>
            </a:r>
          </a:p>
          <a:p>
            <a:pPr marL="0" indent="0" algn="just">
              <a:buNone/>
            </a:pPr>
            <a:r>
              <a:rPr lang="pt-BR" dirty="0"/>
              <a:t>	</a:t>
            </a:r>
            <a:r>
              <a:rPr lang="pt-BR" dirty="0">
                <a:highlight>
                  <a:srgbClr val="00FF00"/>
                </a:highlight>
              </a:rPr>
              <a:t>Parágrafo único. </a:t>
            </a:r>
            <a:r>
              <a:rPr lang="pt-BR" u="sng" dirty="0">
                <a:solidFill>
                  <a:srgbClr val="FF0000"/>
                </a:solidFill>
                <a:highlight>
                  <a:srgbClr val="00FF00"/>
                </a:highlight>
              </a:rPr>
              <a:t>aplica-se o disposto neste artigo à reconvenção</a:t>
            </a:r>
            <a:r>
              <a:rPr lang="pt-BR" u="sng" dirty="0">
                <a:highlight>
                  <a:srgbClr val="00FF00"/>
                </a:highlight>
              </a:rPr>
              <a:t> e à respectiva causa de pedir</a:t>
            </a:r>
            <a:r>
              <a:rPr lang="pt-BR" dirty="0">
                <a:highlight>
                  <a:srgbClr val="00FF00"/>
                </a:highlight>
              </a:rPr>
              <a:t>.</a:t>
            </a:r>
          </a:p>
        </p:txBody>
      </p:sp>
    </p:spTree>
    <p:extLst>
      <p:ext uri="{BB962C8B-B14F-4D97-AF65-F5344CB8AC3E}">
        <p14:creationId xmlns:p14="http://schemas.microsoft.com/office/powerpoint/2010/main" val="427801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221DF-7A45-4246-B3B9-CBC01A451C63}"/>
              </a:ext>
            </a:extLst>
          </p:cNvPr>
          <p:cNvSpPr>
            <a:spLocks noGrp="1"/>
          </p:cNvSpPr>
          <p:nvPr>
            <p:ph idx="1"/>
          </p:nvPr>
        </p:nvSpPr>
        <p:spPr>
          <a:xfrm>
            <a:off x="0" y="92279"/>
            <a:ext cx="9143999" cy="6702804"/>
          </a:xfrm>
        </p:spPr>
        <p:txBody>
          <a:bodyPr>
            <a:normAutofit lnSpcReduction="10000"/>
          </a:bodyPr>
          <a:lstStyle/>
          <a:p>
            <a:pPr marL="0" indent="0" algn="just">
              <a:buNone/>
            </a:pPr>
            <a:r>
              <a:rPr lang="pt-BR" sz="2200" dirty="0"/>
              <a:t>PROCEDIMENTO COMUM</a:t>
            </a:r>
            <a:r>
              <a:rPr lang="pt-BR" sz="1600" dirty="0"/>
              <a:t> (art. 318 CPC, tudo é comum, exceto previsão contrária) </a:t>
            </a:r>
          </a:p>
          <a:p>
            <a:pPr marL="0" indent="0" algn="just">
              <a:buNone/>
            </a:pPr>
            <a:r>
              <a:rPr lang="pt-BR" sz="2200" dirty="0"/>
              <a:t>PROCEDIMENTO ESPECIAL (artigos ou lei próprias)</a:t>
            </a:r>
          </a:p>
          <a:p>
            <a:pPr marL="0" indent="0" algn="just">
              <a:buNone/>
            </a:pPr>
            <a:endParaRPr lang="pt-BR" sz="3600" b="1" dirty="0">
              <a:highlight>
                <a:srgbClr val="FFFF00"/>
              </a:highlight>
            </a:endParaRPr>
          </a:p>
          <a:p>
            <a:pPr marL="0" indent="0" algn="ctr">
              <a:buNone/>
            </a:pPr>
            <a:r>
              <a:rPr lang="pt-BR" sz="3600" b="1" dirty="0">
                <a:highlight>
                  <a:srgbClr val="FFFF00"/>
                </a:highlight>
              </a:rPr>
              <a:t>RECONVENÇÃO À RECONVENÇÃO</a:t>
            </a:r>
            <a:r>
              <a:rPr lang="pt-BR" sz="3600" dirty="0">
                <a:highlight>
                  <a:srgbClr val="FFFF00"/>
                </a:highlight>
              </a:rPr>
              <a:t>? </a:t>
            </a:r>
          </a:p>
          <a:p>
            <a:pPr marL="0" indent="0" algn="ctr">
              <a:buNone/>
            </a:pPr>
            <a:r>
              <a:rPr lang="pt-BR" sz="3600" dirty="0">
                <a:highlight>
                  <a:srgbClr val="FFFF00"/>
                </a:highlight>
              </a:rPr>
              <a:t>PROCEDIMENTO COMUM = SIM!!!</a:t>
            </a:r>
          </a:p>
          <a:p>
            <a:pPr algn="just">
              <a:buFontTx/>
              <a:buChar char="-"/>
            </a:pPr>
            <a:r>
              <a:rPr lang="pt-BR" sz="1800" i="1" dirty="0"/>
              <a:t>RECONVENÇÃO À RECONVENÇÃO? PROCEDIMENTO ESPECIAL= NÃO!! </a:t>
            </a:r>
          </a:p>
          <a:p>
            <a:pPr algn="just">
              <a:buFontTx/>
              <a:buChar char="-"/>
            </a:pPr>
            <a:r>
              <a:rPr lang="pt-BR" sz="1800" i="1" dirty="0"/>
              <a:t>Exemplo: </a:t>
            </a:r>
            <a:r>
              <a:rPr lang="pt-BR" i="1" dirty="0">
                <a:solidFill>
                  <a:srgbClr val="FF0000"/>
                </a:solidFill>
              </a:rPr>
              <a:t>AÇÃO</a:t>
            </a:r>
            <a:r>
              <a:rPr lang="pt-BR" i="1" dirty="0"/>
              <a:t> </a:t>
            </a:r>
            <a:r>
              <a:rPr lang="pt-BR" i="1" dirty="0">
                <a:solidFill>
                  <a:srgbClr val="FF0000"/>
                </a:solidFill>
              </a:rPr>
              <a:t>MONITÓRIA</a:t>
            </a:r>
            <a:r>
              <a:rPr lang="pt-BR" i="1" dirty="0"/>
              <a:t> – ART. 700 CPC - </a:t>
            </a:r>
            <a:r>
              <a:rPr lang="pt-BR" sz="2000" i="1" dirty="0"/>
              <a:t>PROCEDIMENTO ESPECIAL:  ação conhecimento – ATALHO – execução.</a:t>
            </a:r>
          </a:p>
          <a:p>
            <a:pPr marL="0" indent="0" algn="ctr">
              <a:buNone/>
            </a:pPr>
            <a:endParaRPr lang="pt-BR" sz="2000" i="1" dirty="0"/>
          </a:p>
          <a:p>
            <a:pPr marL="0" indent="0" algn="ctr">
              <a:buNone/>
            </a:pPr>
            <a:r>
              <a:rPr lang="pt-BR" sz="2000" i="1" dirty="0"/>
              <a:t>RESUMO:</a:t>
            </a:r>
          </a:p>
          <a:p>
            <a:pPr marL="0" indent="0" algn="ctr">
              <a:buNone/>
            </a:pPr>
            <a:r>
              <a:rPr lang="pt-BR" i="1" dirty="0">
                <a:solidFill>
                  <a:srgbClr val="7030A0"/>
                </a:solidFill>
              </a:rPr>
              <a:t>Uma Reconvenção na ação monitória: PODE!</a:t>
            </a:r>
          </a:p>
          <a:p>
            <a:pPr marL="0" indent="0" algn="ctr">
              <a:buNone/>
            </a:pPr>
            <a:r>
              <a:rPr lang="pt-BR" i="1" dirty="0">
                <a:solidFill>
                  <a:srgbClr val="7030A0"/>
                </a:solidFill>
              </a:rPr>
              <a:t>RECONVENÇÃO À RECONVENÇÃO:  NÃO!</a:t>
            </a:r>
          </a:p>
          <a:p>
            <a:pPr marL="0" indent="0" algn="just">
              <a:buNone/>
            </a:pPr>
            <a:r>
              <a:rPr lang="pt-BR" i="1" dirty="0"/>
              <a:t>	Art. 702: ação monitória... § </a:t>
            </a:r>
            <a:r>
              <a:rPr lang="pt-BR" i="1" dirty="0">
                <a:highlight>
                  <a:srgbClr val="00FF00"/>
                </a:highlight>
              </a:rPr>
              <a:t>6º Na ação monitória </a:t>
            </a:r>
            <a:r>
              <a:rPr lang="pt-BR" b="1" i="1" u="sng" dirty="0">
                <a:highlight>
                  <a:srgbClr val="00FF00"/>
                </a:highlight>
              </a:rPr>
              <a:t>admite-se a reconvenção</a:t>
            </a:r>
            <a:r>
              <a:rPr lang="pt-BR" b="1" i="1" dirty="0">
                <a:highlight>
                  <a:srgbClr val="00FF00"/>
                </a:highlight>
              </a:rPr>
              <a:t>, </a:t>
            </a:r>
            <a:r>
              <a:rPr lang="pt-BR" b="1" i="1" u="sng" dirty="0">
                <a:solidFill>
                  <a:srgbClr val="FF0000"/>
                </a:solidFill>
                <a:highlight>
                  <a:srgbClr val="00FF00"/>
                </a:highlight>
              </a:rPr>
              <a:t>SENDO VEDADO</a:t>
            </a:r>
            <a:r>
              <a:rPr lang="pt-BR" b="1" i="1" dirty="0">
                <a:solidFill>
                  <a:srgbClr val="FF0000"/>
                </a:solidFill>
                <a:highlight>
                  <a:srgbClr val="00FF00"/>
                </a:highlight>
              </a:rPr>
              <a:t> </a:t>
            </a:r>
            <a:r>
              <a:rPr lang="pt-BR" b="1" i="1" dirty="0">
                <a:highlight>
                  <a:srgbClr val="00FF00"/>
                </a:highlight>
              </a:rPr>
              <a:t>o oferecimento de </a:t>
            </a:r>
            <a:r>
              <a:rPr lang="pt-BR" b="1" i="1" u="sng" dirty="0">
                <a:highlight>
                  <a:srgbClr val="00FF00"/>
                </a:highlight>
              </a:rPr>
              <a:t>reconvenção à reconvenção</a:t>
            </a:r>
            <a:r>
              <a:rPr lang="pt-BR" i="1" dirty="0"/>
              <a:t>.</a:t>
            </a:r>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753880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TotalTime>
  <Words>7284</Words>
  <Application>Microsoft Office PowerPoint</Application>
  <PresentationFormat>Apresentação na tela (4:3)</PresentationFormat>
  <Paragraphs>422</Paragraphs>
  <Slides>44</Slides>
  <Notes>1</Notes>
  <HiddenSlides>0</HiddenSlides>
  <MMClips>0</MMClips>
  <ScaleCrop>false</ScaleCrop>
  <HeadingPairs>
    <vt:vector size="8" baseType="variant">
      <vt:variant>
        <vt:lpstr>Fontes usadas</vt:lpstr>
      </vt:variant>
      <vt:variant>
        <vt:i4>15</vt:i4>
      </vt:variant>
      <vt:variant>
        <vt:lpstr>Tema</vt:lpstr>
      </vt:variant>
      <vt:variant>
        <vt:i4>2</vt:i4>
      </vt:variant>
      <vt:variant>
        <vt:lpstr>Servidores OLE inseridos</vt:lpstr>
      </vt:variant>
      <vt:variant>
        <vt:i4>1</vt:i4>
      </vt:variant>
      <vt:variant>
        <vt:lpstr>Títulos de slides</vt:lpstr>
      </vt:variant>
      <vt:variant>
        <vt:i4>44</vt:i4>
      </vt:variant>
    </vt:vector>
  </HeadingPairs>
  <TitlesOfParts>
    <vt:vector size="62" baseType="lpstr">
      <vt:lpstr>Abadi Extra Light</vt:lpstr>
      <vt:lpstr>Algerian</vt:lpstr>
      <vt:lpstr>Arial</vt:lpstr>
      <vt:lpstr>Arial Narrow</vt:lpstr>
      <vt:lpstr>Avenir Next LT Pro</vt:lpstr>
      <vt:lpstr>Bahnschrift</vt:lpstr>
      <vt:lpstr>Bell MT</vt:lpstr>
      <vt:lpstr>Calibri</vt:lpstr>
      <vt:lpstr>Candara Light</vt:lpstr>
      <vt:lpstr>Fira Sans Extra Condensed Medium</vt:lpstr>
      <vt:lpstr>Open Sans</vt:lpstr>
      <vt:lpstr>Roboto</vt:lpstr>
      <vt:lpstr>Symbol</vt:lpstr>
      <vt:lpstr>Times New Roman</vt:lpstr>
      <vt:lpstr>Wingdings</vt:lpstr>
      <vt:lpstr>Office Theme</vt:lpstr>
      <vt:lpstr>Office Theme</vt:lpstr>
      <vt:lpstr>Bitmap Image</vt:lpstr>
      <vt:lpstr>RECONVENÇÃO  art. 343     REVELIA art. 344    DAS PROVIDÊNCIAS PRELIMINARES   Art. 347.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JULIO</dc:title>
  <dc:subject/>
  <dc:creator>PALAS</dc:creator>
  <dc:description/>
  <cp:lastModifiedBy>Julio Augusto Lopes</cp:lastModifiedBy>
  <cp:revision>619</cp:revision>
  <dcterms:created xsi:type="dcterms:W3CDTF">2020-08-07T16:47:54Z</dcterms:created>
  <dcterms:modified xsi:type="dcterms:W3CDTF">2023-08-21T22:22:11Z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Apresentação na tela (4:3)</vt:lpwstr>
  </property>
  <property fmtid="{D5CDD505-2E9C-101B-9397-08002B2CF9AE}" pid="4" name="Slides">
    <vt:i4>25</vt:i4>
  </property>
</Properties>
</file>